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9" r:id="rId5"/>
    <p:sldId id="259" r:id="rId6"/>
    <p:sldId id="261" r:id="rId7"/>
    <p:sldId id="260" r:id="rId8"/>
    <p:sldId id="281" r:id="rId9"/>
    <p:sldId id="270" r:id="rId10"/>
    <p:sldId id="262" r:id="rId11"/>
    <p:sldId id="263" r:id="rId12"/>
    <p:sldId id="264" r:id="rId13"/>
    <p:sldId id="265" r:id="rId14"/>
    <p:sldId id="266" r:id="rId15"/>
    <p:sldId id="267" r:id="rId16"/>
    <p:sldId id="280" r:id="rId17"/>
    <p:sldId id="272" r:id="rId18"/>
    <p:sldId id="273" r:id="rId19"/>
    <p:sldId id="274" r:id="rId20"/>
    <p:sldId id="268" r:id="rId21"/>
    <p:sldId id="271" r:id="rId22"/>
    <p:sldId id="275" r:id="rId23"/>
    <p:sldId id="278" r:id="rId24"/>
    <p:sldId id="279" r:id="rId25"/>
    <p:sldId id="276" r:id="rId26"/>
    <p:sldId id="277" r:id="rId27"/>
    <p:sldId id="282" r:id="rId28"/>
    <p:sldId id="284" r:id="rId29"/>
    <p:sldId id="287" r:id="rId30"/>
    <p:sldId id="283" r:id="rId31"/>
    <p:sldId id="285" r:id="rId32"/>
    <p:sldId id="286" r:id="rId33"/>
    <p:sldId id="28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83" d="100"/>
          <a:sy n="83" d="100"/>
        </p:scale>
        <p:origin x="45"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038FE5-69CD-226F-5D82-1E64330DF63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B1228C8-EF07-7B1B-C183-474CDC3EF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9C8620C-6263-C6B2-8EB1-94205BC0A182}"/>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5" name="Footer Placeholder 4">
            <a:extLst>
              <a:ext uri="{FF2B5EF4-FFF2-40B4-BE49-F238E27FC236}">
                <a16:creationId xmlns:a16="http://schemas.microsoft.com/office/drawing/2014/main" id="{59C973A6-D4B9-2CF0-5A5D-04121E9C8C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8B962-884D-338D-305F-45C821C7BE1F}"/>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30761972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8B854-C0AC-7D0F-F6CF-16BA973E6C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F3FEEC-3ABB-C0AF-9085-526170B262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536615-DBAF-9259-AFC3-719C295E85F9}"/>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5" name="Footer Placeholder 4">
            <a:extLst>
              <a:ext uri="{FF2B5EF4-FFF2-40B4-BE49-F238E27FC236}">
                <a16:creationId xmlns:a16="http://schemas.microsoft.com/office/drawing/2014/main" id="{9FA84CFB-C80F-0C0A-A825-6AECF7EBD7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6DFE43-3344-7EB0-5DFF-FFD7B325FBD7}"/>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42705894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E99766-5E5B-4B25-38EB-DF09E7A6E37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5E60915-8925-CA1D-42B8-B498355FF94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9EBBF0C-4042-7223-036D-D374FBB33334}"/>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5" name="Footer Placeholder 4">
            <a:extLst>
              <a:ext uri="{FF2B5EF4-FFF2-40B4-BE49-F238E27FC236}">
                <a16:creationId xmlns:a16="http://schemas.microsoft.com/office/drawing/2014/main" id="{DBE3D407-2FC1-6E16-86E8-FD1BAA6EBA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5B18A9-68EF-D029-64E5-0F88811B1D5F}"/>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3152543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6E649-A8F4-7CB1-BA40-6907FAEFB9F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6CF30A-AAC5-DB01-97BA-EB86EF84CD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2476E2-3639-9232-73A7-284AA781E35C}"/>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5" name="Footer Placeholder 4">
            <a:extLst>
              <a:ext uri="{FF2B5EF4-FFF2-40B4-BE49-F238E27FC236}">
                <a16:creationId xmlns:a16="http://schemas.microsoft.com/office/drawing/2014/main" id="{D9337DF7-8CA5-CCAE-BFE1-94A2A66B58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B3A7B9-EB11-200B-3CF6-BC3152A76139}"/>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1965742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C9333F-92BC-231D-0DFB-B6EEF3B0544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3511913-1BCE-B006-30E7-C3F96C14E85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E009726-F244-9FFF-519D-C142CDFA4DE2}"/>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5" name="Footer Placeholder 4">
            <a:extLst>
              <a:ext uri="{FF2B5EF4-FFF2-40B4-BE49-F238E27FC236}">
                <a16:creationId xmlns:a16="http://schemas.microsoft.com/office/drawing/2014/main" id="{04A96312-FF19-9004-CBD0-7143729A10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580895-3504-A1E8-DA13-212620E37971}"/>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17508401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AA9DB-D3AC-B014-0E30-A51346BBFA4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25E23ED-32EC-F760-171A-B69366F8746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F929078-CE97-C4EF-B7DD-E6808309E69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6F82BDA-0700-52F8-D0AF-71BF44378BF9}"/>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6" name="Footer Placeholder 5">
            <a:extLst>
              <a:ext uri="{FF2B5EF4-FFF2-40B4-BE49-F238E27FC236}">
                <a16:creationId xmlns:a16="http://schemas.microsoft.com/office/drawing/2014/main" id="{757E16E6-1EBA-995C-4A4A-BFB2991EF6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AE9701-397C-D94B-4EA4-619E8B3DDCFE}"/>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5820841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C0F6A-4F94-9729-937D-7DEB58A9952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D60BBCF-A452-956D-9669-F4AD50EBB5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3E9B824-BA5C-C127-D285-0DBFC73DBF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BD1165-6399-EE38-C791-B4498231EE2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6118B32-1E5E-5B40-8677-AA6559FF2E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52B18B-ADCF-7F36-D93C-BD2758FB315F}"/>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8" name="Footer Placeholder 7">
            <a:extLst>
              <a:ext uri="{FF2B5EF4-FFF2-40B4-BE49-F238E27FC236}">
                <a16:creationId xmlns:a16="http://schemas.microsoft.com/office/drawing/2014/main" id="{2691AC84-997C-5756-4344-186CD21CC9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3A43A1-42DE-7E41-2EBD-8E5E8CEAB010}"/>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3856762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A53E6-499F-6411-42EE-825598ACE3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6D0800F-9737-4BA5-6081-18A175109DA2}"/>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4" name="Footer Placeholder 3">
            <a:extLst>
              <a:ext uri="{FF2B5EF4-FFF2-40B4-BE49-F238E27FC236}">
                <a16:creationId xmlns:a16="http://schemas.microsoft.com/office/drawing/2014/main" id="{56EF522B-65D5-5460-1E51-3C6D48269E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BDAD62-EC4C-6DFE-CBC3-CA96455F496E}"/>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40763398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21CAF8A-7DF4-D29D-2687-DC74CF3DF00C}"/>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3" name="Footer Placeholder 2">
            <a:extLst>
              <a:ext uri="{FF2B5EF4-FFF2-40B4-BE49-F238E27FC236}">
                <a16:creationId xmlns:a16="http://schemas.microsoft.com/office/drawing/2014/main" id="{812A73A9-2D2E-D2CC-36E5-254BD1EDC7A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956427-D33A-50E3-E69A-E932BE24F4A5}"/>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8076899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E108-C81B-B52F-1061-1EE217B69E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E1F67E8-9941-AF2B-D3B1-FF5F0F1F88E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E82DDFE-F055-B4C6-C0BE-97301D06DE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01B7BD-086D-F05E-C4AF-8E2C9B7396AA}"/>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6" name="Footer Placeholder 5">
            <a:extLst>
              <a:ext uri="{FF2B5EF4-FFF2-40B4-BE49-F238E27FC236}">
                <a16:creationId xmlns:a16="http://schemas.microsoft.com/office/drawing/2014/main" id="{D8F4492E-4EA7-FEE5-A893-4F4CC5B61D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2ECC0EE-4B63-8D84-08F9-823C63085BF3}"/>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667800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89394B-DAC5-849F-279A-7F866DD25F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299C1B-BC0A-EF26-EFA0-A37F747977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EE23BB-0F1B-1E2B-C0FA-4B1887496A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E29A7-4201-3E0A-B136-E4D41C33617A}"/>
              </a:ext>
            </a:extLst>
          </p:cNvPr>
          <p:cNvSpPr>
            <a:spLocks noGrp="1"/>
          </p:cNvSpPr>
          <p:nvPr>
            <p:ph type="dt" sz="half" idx="10"/>
          </p:nvPr>
        </p:nvSpPr>
        <p:spPr/>
        <p:txBody>
          <a:bodyPr/>
          <a:lstStyle/>
          <a:p>
            <a:fld id="{BEA9106A-F3F2-4AF2-8C1D-CD348E73DE38}" type="datetimeFigureOut">
              <a:rPr lang="en-US" smtClean="0"/>
              <a:t>3/22/2025</a:t>
            </a:fld>
            <a:endParaRPr lang="en-US"/>
          </a:p>
        </p:txBody>
      </p:sp>
      <p:sp>
        <p:nvSpPr>
          <p:cNvPr id="6" name="Footer Placeholder 5">
            <a:extLst>
              <a:ext uri="{FF2B5EF4-FFF2-40B4-BE49-F238E27FC236}">
                <a16:creationId xmlns:a16="http://schemas.microsoft.com/office/drawing/2014/main" id="{F0E8EFCC-55BF-1BA2-B30D-6884374E3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86BD0D5-8C3E-2531-1816-312A0AFA5D85}"/>
              </a:ext>
            </a:extLst>
          </p:cNvPr>
          <p:cNvSpPr>
            <a:spLocks noGrp="1"/>
          </p:cNvSpPr>
          <p:nvPr>
            <p:ph type="sldNum" sz="quarter" idx="12"/>
          </p:nvPr>
        </p:nvSpPr>
        <p:spPr/>
        <p:txBody>
          <a:bodyPr/>
          <a:lstStyle/>
          <a:p>
            <a:fld id="{1A3ADBBE-0674-449B-9E07-86BA7B06B898}" type="slidenum">
              <a:rPr lang="en-US" smtClean="0"/>
              <a:t>‹#›</a:t>
            </a:fld>
            <a:endParaRPr lang="en-US"/>
          </a:p>
        </p:txBody>
      </p:sp>
    </p:spTree>
    <p:extLst>
      <p:ext uri="{BB962C8B-B14F-4D97-AF65-F5344CB8AC3E}">
        <p14:creationId xmlns:p14="http://schemas.microsoft.com/office/powerpoint/2010/main" val="19982649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0BE44C-EA7A-E98E-1FB4-D59A78B0AC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F7FD8E0-8D9E-7CE7-2C66-4418460867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4256AF-E223-C676-B9E1-B5C92B6D39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A9106A-F3F2-4AF2-8C1D-CD348E73DE38}" type="datetimeFigureOut">
              <a:rPr lang="en-US" smtClean="0"/>
              <a:t>3/22/2025</a:t>
            </a:fld>
            <a:endParaRPr lang="en-US"/>
          </a:p>
        </p:txBody>
      </p:sp>
      <p:sp>
        <p:nvSpPr>
          <p:cNvPr id="5" name="Footer Placeholder 4">
            <a:extLst>
              <a:ext uri="{FF2B5EF4-FFF2-40B4-BE49-F238E27FC236}">
                <a16:creationId xmlns:a16="http://schemas.microsoft.com/office/drawing/2014/main" id="{0C30CEC1-23CA-7746-7791-8EC5F1744C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DA3988-04CE-C03E-57E5-D5CC6226DB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3ADBBE-0674-449B-9E07-86BA7B06B898}" type="slidenum">
              <a:rPr lang="en-US" smtClean="0"/>
              <a:t>‹#›</a:t>
            </a:fld>
            <a:endParaRPr lang="en-US"/>
          </a:p>
        </p:txBody>
      </p:sp>
    </p:spTree>
    <p:extLst>
      <p:ext uri="{BB962C8B-B14F-4D97-AF65-F5344CB8AC3E}">
        <p14:creationId xmlns:p14="http://schemas.microsoft.com/office/powerpoint/2010/main" val="77178796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hyperlink" Target="https://doi.org/10.3389/fcell.2025.1548946"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hyperlink" Target="https://doi.org/10.3389/fcell.2025.1548946"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doi.org/10.3389/fcell.2025.1548946" TargetMode="Externa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B7E59E-9A05-5DD9-BB15-A160154A13C6}"/>
              </a:ext>
            </a:extLst>
          </p:cNvPr>
          <p:cNvSpPr>
            <a:spLocks noGrp="1"/>
          </p:cNvSpPr>
          <p:nvPr>
            <p:ph type="ctrTitle"/>
          </p:nvPr>
        </p:nvSpPr>
        <p:spPr/>
        <p:txBody>
          <a:bodyPr>
            <a:noAutofit/>
          </a:bodyPr>
          <a:lstStyle/>
          <a:p>
            <a:r>
              <a:rPr lang="en-US" sz="4400" b="1" dirty="0"/>
              <a:t>Hi-C</a:t>
            </a:r>
            <a:r>
              <a:rPr lang="en-US" sz="4400" dirty="0"/>
              <a:t> and </a:t>
            </a:r>
            <a:r>
              <a:rPr lang="en-US" sz="4400" b="1" dirty="0" err="1"/>
              <a:t>ChIP</a:t>
            </a:r>
            <a:r>
              <a:rPr lang="en-US" sz="4400" b="1" dirty="0"/>
              <a:t>-seq</a:t>
            </a:r>
            <a:r>
              <a:rPr lang="en-US" sz="4400" dirty="0"/>
              <a:t> for Histone modifications, TFBSs, </a:t>
            </a:r>
            <a:r>
              <a:rPr lang="en-US" sz="4400" dirty="0" err="1"/>
              <a:t>DNAaseI</a:t>
            </a:r>
            <a:r>
              <a:rPr lang="en-US" sz="4400" dirty="0"/>
              <a:t> Hypersensitivity and </a:t>
            </a:r>
            <a:r>
              <a:rPr lang="en-US" sz="4400" b="1" dirty="0"/>
              <a:t>ATAC-seq</a:t>
            </a:r>
            <a:r>
              <a:rPr lang="en-US" sz="4400" dirty="0"/>
              <a:t> Analysis</a:t>
            </a:r>
          </a:p>
        </p:txBody>
      </p:sp>
      <p:sp>
        <p:nvSpPr>
          <p:cNvPr id="3" name="Subtitle 2">
            <a:extLst>
              <a:ext uri="{FF2B5EF4-FFF2-40B4-BE49-F238E27FC236}">
                <a16:creationId xmlns:a16="http://schemas.microsoft.com/office/drawing/2014/main" id="{4B1564EF-8906-E6EE-11D2-A42A4533958B}"/>
              </a:ext>
            </a:extLst>
          </p:cNvPr>
          <p:cNvSpPr>
            <a:spLocks noGrp="1"/>
          </p:cNvSpPr>
          <p:nvPr>
            <p:ph type="subTitle" idx="1"/>
          </p:nvPr>
        </p:nvSpPr>
        <p:spPr>
          <a:xfrm>
            <a:off x="1524000" y="4192438"/>
            <a:ext cx="9144000" cy="1065362"/>
          </a:xfrm>
        </p:spPr>
        <p:txBody>
          <a:bodyPr/>
          <a:lstStyle/>
          <a:p>
            <a:r>
              <a:rPr lang="en-US" dirty="0"/>
              <a:t>March 29 2025</a:t>
            </a:r>
          </a:p>
          <a:p>
            <a:r>
              <a:rPr lang="en-US" dirty="0"/>
              <a:t>Phuc-Loi Luu, PhD</a:t>
            </a:r>
          </a:p>
        </p:txBody>
      </p:sp>
    </p:spTree>
    <p:extLst>
      <p:ext uri="{BB962C8B-B14F-4D97-AF65-F5344CB8AC3E}">
        <p14:creationId xmlns:p14="http://schemas.microsoft.com/office/powerpoint/2010/main" val="2353635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AA25-F0F4-7EEE-0E2D-30504EF9CC2C}"/>
              </a:ext>
            </a:extLst>
          </p:cNvPr>
          <p:cNvSpPr>
            <a:spLocks noGrp="1"/>
          </p:cNvSpPr>
          <p:nvPr>
            <p:ph type="title"/>
          </p:nvPr>
        </p:nvSpPr>
        <p:spPr>
          <a:xfrm>
            <a:off x="838200" y="175345"/>
            <a:ext cx="10515600" cy="655668"/>
          </a:xfrm>
        </p:spPr>
        <p:txBody>
          <a:bodyPr>
            <a:normAutofit fontScale="90000"/>
          </a:bodyPr>
          <a:lstStyle/>
          <a:p>
            <a:r>
              <a:rPr lang="en-GB" dirty="0"/>
              <a:t>Read the Hi-C data (2)</a:t>
            </a:r>
            <a:endParaRPr lang="en-US" dirty="0"/>
          </a:p>
        </p:txBody>
      </p:sp>
      <p:sp>
        <p:nvSpPr>
          <p:cNvPr id="14" name="TextBox 13">
            <a:extLst>
              <a:ext uri="{FF2B5EF4-FFF2-40B4-BE49-F238E27FC236}">
                <a16:creationId xmlns:a16="http://schemas.microsoft.com/office/drawing/2014/main" id="{1BE894D8-0067-E051-F058-92DE8A7ED053}"/>
              </a:ext>
            </a:extLst>
          </p:cNvPr>
          <p:cNvSpPr txBox="1"/>
          <p:nvPr/>
        </p:nvSpPr>
        <p:spPr>
          <a:xfrm>
            <a:off x="1012165" y="6355466"/>
            <a:ext cx="5469156" cy="307777"/>
          </a:xfrm>
          <a:prstGeom prst="rect">
            <a:avLst/>
          </a:prstGeom>
          <a:noFill/>
        </p:spPr>
        <p:txBody>
          <a:bodyPr wrap="square">
            <a:spAutoFit/>
          </a:bodyPr>
          <a:lstStyle/>
          <a:p>
            <a:r>
              <a:rPr lang="en-US" sz="1400" dirty="0"/>
              <a:t>https://www.nature.com/articles/s41576-019-0128-0</a:t>
            </a:r>
          </a:p>
        </p:txBody>
      </p:sp>
      <p:pic>
        <p:nvPicPr>
          <p:cNvPr id="4" name="Picture 3">
            <a:extLst>
              <a:ext uri="{FF2B5EF4-FFF2-40B4-BE49-F238E27FC236}">
                <a16:creationId xmlns:a16="http://schemas.microsoft.com/office/drawing/2014/main" id="{53A55CDE-1A4D-401D-63E4-DB928792EC78}"/>
              </a:ext>
            </a:extLst>
          </p:cNvPr>
          <p:cNvPicPr>
            <a:picLocks noChangeAspect="1"/>
          </p:cNvPicPr>
          <p:nvPr/>
        </p:nvPicPr>
        <p:blipFill>
          <a:blip r:embed="rId2"/>
          <a:stretch>
            <a:fillRect/>
          </a:stretch>
        </p:blipFill>
        <p:spPr>
          <a:xfrm>
            <a:off x="940279" y="1212259"/>
            <a:ext cx="10311442" cy="4986305"/>
          </a:xfrm>
          <a:prstGeom prst="rect">
            <a:avLst/>
          </a:prstGeom>
        </p:spPr>
      </p:pic>
    </p:spTree>
    <p:extLst>
      <p:ext uri="{BB962C8B-B14F-4D97-AF65-F5344CB8AC3E}">
        <p14:creationId xmlns:p14="http://schemas.microsoft.com/office/powerpoint/2010/main" val="3319846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AA25-F0F4-7EEE-0E2D-30504EF9CC2C}"/>
              </a:ext>
            </a:extLst>
          </p:cNvPr>
          <p:cNvSpPr>
            <a:spLocks noGrp="1"/>
          </p:cNvSpPr>
          <p:nvPr>
            <p:ph type="title"/>
          </p:nvPr>
        </p:nvSpPr>
        <p:spPr>
          <a:xfrm>
            <a:off x="838200" y="175345"/>
            <a:ext cx="10515600" cy="655668"/>
          </a:xfrm>
        </p:spPr>
        <p:txBody>
          <a:bodyPr>
            <a:normAutofit fontScale="90000"/>
          </a:bodyPr>
          <a:lstStyle/>
          <a:p>
            <a:r>
              <a:rPr lang="en-GB" dirty="0"/>
              <a:t>Read the Hi-C data (3)</a:t>
            </a:r>
            <a:endParaRPr lang="en-US" dirty="0"/>
          </a:p>
        </p:txBody>
      </p:sp>
      <p:sp>
        <p:nvSpPr>
          <p:cNvPr id="14" name="TextBox 13">
            <a:extLst>
              <a:ext uri="{FF2B5EF4-FFF2-40B4-BE49-F238E27FC236}">
                <a16:creationId xmlns:a16="http://schemas.microsoft.com/office/drawing/2014/main" id="{1BE894D8-0067-E051-F058-92DE8A7ED053}"/>
              </a:ext>
            </a:extLst>
          </p:cNvPr>
          <p:cNvSpPr txBox="1"/>
          <p:nvPr/>
        </p:nvSpPr>
        <p:spPr>
          <a:xfrm>
            <a:off x="1012165" y="6355466"/>
            <a:ext cx="5469156" cy="307777"/>
          </a:xfrm>
          <a:prstGeom prst="rect">
            <a:avLst/>
          </a:prstGeom>
          <a:noFill/>
        </p:spPr>
        <p:txBody>
          <a:bodyPr wrap="square">
            <a:spAutoFit/>
          </a:bodyPr>
          <a:lstStyle/>
          <a:p>
            <a:r>
              <a:rPr lang="en-US" sz="1400" dirty="0"/>
              <a:t>https://www.nature.com/articles/s41576-019-0128-0</a:t>
            </a:r>
          </a:p>
        </p:txBody>
      </p:sp>
      <p:pic>
        <p:nvPicPr>
          <p:cNvPr id="5" name="Picture 4">
            <a:extLst>
              <a:ext uri="{FF2B5EF4-FFF2-40B4-BE49-F238E27FC236}">
                <a16:creationId xmlns:a16="http://schemas.microsoft.com/office/drawing/2014/main" id="{E9238796-2FEB-0019-65B7-C2151AA9FB44}"/>
              </a:ext>
            </a:extLst>
          </p:cNvPr>
          <p:cNvPicPr>
            <a:picLocks noChangeAspect="1"/>
          </p:cNvPicPr>
          <p:nvPr/>
        </p:nvPicPr>
        <p:blipFill>
          <a:blip r:embed="rId2"/>
          <a:stretch>
            <a:fillRect/>
          </a:stretch>
        </p:blipFill>
        <p:spPr>
          <a:xfrm>
            <a:off x="2783224" y="1047768"/>
            <a:ext cx="5653410" cy="5177628"/>
          </a:xfrm>
          <a:prstGeom prst="rect">
            <a:avLst/>
          </a:prstGeom>
        </p:spPr>
      </p:pic>
    </p:spTree>
    <p:extLst>
      <p:ext uri="{BB962C8B-B14F-4D97-AF65-F5344CB8AC3E}">
        <p14:creationId xmlns:p14="http://schemas.microsoft.com/office/powerpoint/2010/main" val="31419751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659334-A71E-30ED-6FBA-2B1E0A52FA5A}"/>
              </a:ext>
            </a:extLst>
          </p:cNvPr>
          <p:cNvPicPr>
            <a:picLocks noChangeAspect="1"/>
          </p:cNvPicPr>
          <p:nvPr/>
        </p:nvPicPr>
        <p:blipFill>
          <a:blip r:embed="rId2"/>
          <a:stretch>
            <a:fillRect/>
          </a:stretch>
        </p:blipFill>
        <p:spPr>
          <a:xfrm>
            <a:off x="793630" y="0"/>
            <a:ext cx="5935751" cy="6858000"/>
          </a:xfrm>
          <a:prstGeom prst="rect">
            <a:avLst/>
          </a:prstGeom>
        </p:spPr>
      </p:pic>
      <p:sp>
        <p:nvSpPr>
          <p:cNvPr id="7" name="TextBox 6">
            <a:extLst>
              <a:ext uri="{FF2B5EF4-FFF2-40B4-BE49-F238E27FC236}">
                <a16:creationId xmlns:a16="http://schemas.microsoft.com/office/drawing/2014/main" id="{40AACEC0-E00E-7FE9-F501-746DF14E4D41}"/>
              </a:ext>
            </a:extLst>
          </p:cNvPr>
          <p:cNvSpPr txBox="1"/>
          <p:nvPr/>
        </p:nvSpPr>
        <p:spPr>
          <a:xfrm>
            <a:off x="7067910" y="428178"/>
            <a:ext cx="4508740" cy="5262979"/>
          </a:xfrm>
          <a:prstGeom prst="rect">
            <a:avLst/>
          </a:prstGeom>
          <a:noFill/>
        </p:spPr>
        <p:txBody>
          <a:bodyPr wrap="square">
            <a:spAutoFit/>
          </a:bodyPr>
          <a:lstStyle/>
          <a:p>
            <a:pPr algn="just"/>
            <a:r>
              <a:rPr lang="en-US" sz="2400" b="1" dirty="0"/>
              <a:t>Fig. 2 | </a:t>
            </a:r>
            <a:r>
              <a:rPr lang="en-US" sz="2400" dirty="0"/>
              <a:t>The Shh limb bud enhancer: a paradigm for long-range enhancer control of gene expression. </a:t>
            </a:r>
          </a:p>
          <a:p>
            <a:pPr algn="just"/>
            <a:r>
              <a:rPr lang="en-US" sz="2400" b="1" dirty="0"/>
              <a:t>a | </a:t>
            </a:r>
            <a:r>
              <a:rPr lang="en-US" sz="2400" dirty="0"/>
              <a:t>Genomic organization of the mouse sonic hedgehog (Shh) locus. In developing limb buds, the ‘zone of polarizing activity regulatory sequence’ (ZRS) enhancer controls the expression of Shh located ~850 kb away. </a:t>
            </a:r>
          </a:p>
          <a:p>
            <a:pPr algn="just"/>
            <a:r>
              <a:rPr lang="en-US" sz="2400" b="1" dirty="0"/>
              <a:t>b | </a:t>
            </a:r>
            <a:r>
              <a:rPr lang="en-US" sz="2400" dirty="0"/>
              <a:t>Mice lacking the ZRS Shh limb bud enhancer are born with severely truncated limbs. </a:t>
            </a:r>
          </a:p>
        </p:txBody>
      </p:sp>
      <p:sp>
        <p:nvSpPr>
          <p:cNvPr id="8" name="TextBox 7">
            <a:extLst>
              <a:ext uri="{FF2B5EF4-FFF2-40B4-BE49-F238E27FC236}">
                <a16:creationId xmlns:a16="http://schemas.microsoft.com/office/drawing/2014/main" id="{E753C133-1CC9-43AE-95FF-BA78820D6074}"/>
              </a:ext>
            </a:extLst>
          </p:cNvPr>
          <p:cNvSpPr txBox="1"/>
          <p:nvPr/>
        </p:nvSpPr>
        <p:spPr>
          <a:xfrm>
            <a:off x="7476194" y="6470485"/>
            <a:ext cx="4336244" cy="307777"/>
          </a:xfrm>
          <a:prstGeom prst="rect">
            <a:avLst/>
          </a:prstGeom>
          <a:noFill/>
        </p:spPr>
        <p:txBody>
          <a:bodyPr wrap="square">
            <a:spAutoFit/>
          </a:bodyPr>
          <a:lstStyle/>
          <a:p>
            <a:r>
              <a:rPr lang="en-US" sz="1400" dirty="0"/>
              <a:t>https://www.nature.com/articles/s41576-019-0128-0</a:t>
            </a:r>
          </a:p>
        </p:txBody>
      </p:sp>
    </p:spTree>
    <p:extLst>
      <p:ext uri="{BB962C8B-B14F-4D97-AF65-F5344CB8AC3E}">
        <p14:creationId xmlns:p14="http://schemas.microsoft.com/office/powerpoint/2010/main" val="1367663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Fig. 1">
            <a:extLst>
              <a:ext uri="{FF2B5EF4-FFF2-40B4-BE49-F238E27FC236}">
                <a16:creationId xmlns:a16="http://schemas.microsoft.com/office/drawing/2014/main" id="{605215C2-D1D0-E22F-A74E-5DCD5875976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5430"/>
          <a:stretch/>
        </p:blipFill>
        <p:spPr bwMode="auto">
          <a:xfrm>
            <a:off x="1926566" y="986286"/>
            <a:ext cx="7873041" cy="533956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418FBB-367C-4B0B-9D02-2552DCB1521A}"/>
              </a:ext>
            </a:extLst>
          </p:cNvPr>
          <p:cNvSpPr txBox="1"/>
          <p:nvPr/>
        </p:nvSpPr>
        <p:spPr>
          <a:xfrm>
            <a:off x="943155" y="266305"/>
            <a:ext cx="10219426" cy="523220"/>
          </a:xfrm>
          <a:prstGeom prst="rect">
            <a:avLst/>
          </a:prstGeom>
          <a:noFill/>
        </p:spPr>
        <p:txBody>
          <a:bodyPr wrap="square">
            <a:spAutoFit/>
          </a:bodyPr>
          <a:lstStyle/>
          <a:p>
            <a:pPr algn="l"/>
            <a:r>
              <a:rPr lang="en-GB" sz="2800" b="1" i="0" dirty="0">
                <a:solidFill>
                  <a:srgbClr val="222222"/>
                </a:solidFill>
                <a:effectLst/>
                <a:latin typeface="Harding"/>
              </a:rPr>
              <a:t>Differential enhancer−promoter interactions and gene deregulation</a:t>
            </a:r>
          </a:p>
        </p:txBody>
      </p:sp>
      <p:sp>
        <p:nvSpPr>
          <p:cNvPr id="7" name="TextBox 6">
            <a:extLst>
              <a:ext uri="{FF2B5EF4-FFF2-40B4-BE49-F238E27FC236}">
                <a16:creationId xmlns:a16="http://schemas.microsoft.com/office/drawing/2014/main" id="{26E962C2-EE22-0B7B-6988-19294199FF04}"/>
              </a:ext>
            </a:extLst>
          </p:cNvPr>
          <p:cNvSpPr txBox="1"/>
          <p:nvPr/>
        </p:nvSpPr>
        <p:spPr>
          <a:xfrm>
            <a:off x="6660359" y="6422418"/>
            <a:ext cx="4887536" cy="338554"/>
          </a:xfrm>
          <a:prstGeom prst="rect">
            <a:avLst/>
          </a:prstGeom>
          <a:noFill/>
        </p:spPr>
        <p:txBody>
          <a:bodyPr wrap="square">
            <a:spAutoFit/>
          </a:bodyPr>
          <a:lstStyle/>
          <a:p>
            <a:r>
              <a:rPr lang="en-US" sz="1600" dirty="0"/>
              <a:t>https://www.nature.com/articles/s41467-019-14098-x</a:t>
            </a:r>
          </a:p>
        </p:txBody>
      </p:sp>
    </p:spTree>
    <p:extLst>
      <p:ext uri="{BB962C8B-B14F-4D97-AF65-F5344CB8AC3E}">
        <p14:creationId xmlns:p14="http://schemas.microsoft.com/office/powerpoint/2010/main" val="41884153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1">
            <a:extLst>
              <a:ext uri="{FF2B5EF4-FFF2-40B4-BE49-F238E27FC236}">
                <a16:creationId xmlns:a16="http://schemas.microsoft.com/office/drawing/2014/main" id="{CDA35416-2B64-F8BC-227F-5C2B1F763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115" b="18383"/>
          <a:stretch/>
        </p:blipFill>
        <p:spPr bwMode="auto">
          <a:xfrm>
            <a:off x="943155" y="885776"/>
            <a:ext cx="10092905" cy="560597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418FBB-367C-4B0B-9D02-2552DCB1521A}"/>
              </a:ext>
            </a:extLst>
          </p:cNvPr>
          <p:cNvSpPr txBox="1"/>
          <p:nvPr/>
        </p:nvSpPr>
        <p:spPr>
          <a:xfrm>
            <a:off x="943155" y="266305"/>
            <a:ext cx="10219426" cy="523220"/>
          </a:xfrm>
          <a:prstGeom prst="rect">
            <a:avLst/>
          </a:prstGeom>
          <a:noFill/>
        </p:spPr>
        <p:txBody>
          <a:bodyPr wrap="square">
            <a:spAutoFit/>
          </a:bodyPr>
          <a:lstStyle/>
          <a:p>
            <a:pPr algn="l"/>
            <a:r>
              <a:rPr lang="en-GB" sz="2800" b="1" i="0" dirty="0">
                <a:solidFill>
                  <a:srgbClr val="222222"/>
                </a:solidFill>
                <a:effectLst/>
                <a:latin typeface="Harding"/>
              </a:rPr>
              <a:t>Differential enhancer−promoter interactions and gene deregulation</a:t>
            </a:r>
          </a:p>
        </p:txBody>
      </p:sp>
      <p:sp>
        <p:nvSpPr>
          <p:cNvPr id="7" name="TextBox 6">
            <a:extLst>
              <a:ext uri="{FF2B5EF4-FFF2-40B4-BE49-F238E27FC236}">
                <a16:creationId xmlns:a16="http://schemas.microsoft.com/office/drawing/2014/main" id="{26E962C2-EE22-0B7B-6988-19294199FF04}"/>
              </a:ext>
            </a:extLst>
          </p:cNvPr>
          <p:cNvSpPr txBox="1"/>
          <p:nvPr/>
        </p:nvSpPr>
        <p:spPr>
          <a:xfrm>
            <a:off x="6470577" y="6491749"/>
            <a:ext cx="4887536" cy="338554"/>
          </a:xfrm>
          <a:prstGeom prst="rect">
            <a:avLst/>
          </a:prstGeom>
          <a:noFill/>
        </p:spPr>
        <p:txBody>
          <a:bodyPr wrap="square">
            <a:spAutoFit/>
          </a:bodyPr>
          <a:lstStyle/>
          <a:p>
            <a:r>
              <a:rPr lang="en-US" sz="1600" dirty="0"/>
              <a:t>https://www.nature.com/articles/s41467-019-14098-x</a:t>
            </a:r>
          </a:p>
        </p:txBody>
      </p:sp>
    </p:spTree>
    <p:extLst>
      <p:ext uri="{BB962C8B-B14F-4D97-AF65-F5344CB8AC3E}">
        <p14:creationId xmlns:p14="http://schemas.microsoft.com/office/powerpoint/2010/main" val="3882776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ig. 1">
            <a:extLst>
              <a:ext uri="{FF2B5EF4-FFF2-40B4-BE49-F238E27FC236}">
                <a16:creationId xmlns:a16="http://schemas.microsoft.com/office/drawing/2014/main" id="{CDA35416-2B64-F8BC-227F-5C2B1F76381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115"/>
          <a:stretch/>
        </p:blipFill>
        <p:spPr bwMode="auto">
          <a:xfrm>
            <a:off x="2379511" y="990807"/>
            <a:ext cx="6484678" cy="54157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1418FBB-367C-4B0B-9D02-2552DCB1521A}"/>
              </a:ext>
            </a:extLst>
          </p:cNvPr>
          <p:cNvSpPr txBox="1"/>
          <p:nvPr/>
        </p:nvSpPr>
        <p:spPr>
          <a:xfrm>
            <a:off x="943155" y="266305"/>
            <a:ext cx="10219426" cy="523220"/>
          </a:xfrm>
          <a:prstGeom prst="rect">
            <a:avLst/>
          </a:prstGeom>
          <a:noFill/>
        </p:spPr>
        <p:txBody>
          <a:bodyPr wrap="square">
            <a:spAutoFit/>
          </a:bodyPr>
          <a:lstStyle/>
          <a:p>
            <a:pPr algn="l"/>
            <a:r>
              <a:rPr lang="en-GB" sz="2800" b="1" i="0" dirty="0">
                <a:solidFill>
                  <a:srgbClr val="222222"/>
                </a:solidFill>
                <a:effectLst/>
                <a:latin typeface="Harding"/>
              </a:rPr>
              <a:t>Differential enhancer−promoter interactions and gene deregulation</a:t>
            </a:r>
          </a:p>
        </p:txBody>
      </p:sp>
      <p:sp>
        <p:nvSpPr>
          <p:cNvPr id="7" name="TextBox 6">
            <a:extLst>
              <a:ext uri="{FF2B5EF4-FFF2-40B4-BE49-F238E27FC236}">
                <a16:creationId xmlns:a16="http://schemas.microsoft.com/office/drawing/2014/main" id="{26E962C2-EE22-0B7B-6988-19294199FF04}"/>
              </a:ext>
            </a:extLst>
          </p:cNvPr>
          <p:cNvSpPr txBox="1"/>
          <p:nvPr/>
        </p:nvSpPr>
        <p:spPr>
          <a:xfrm>
            <a:off x="6516585" y="6438555"/>
            <a:ext cx="4887536" cy="338554"/>
          </a:xfrm>
          <a:prstGeom prst="rect">
            <a:avLst/>
          </a:prstGeom>
          <a:noFill/>
        </p:spPr>
        <p:txBody>
          <a:bodyPr wrap="square">
            <a:spAutoFit/>
          </a:bodyPr>
          <a:lstStyle/>
          <a:p>
            <a:r>
              <a:rPr lang="en-US" sz="1600" dirty="0"/>
              <a:t>https://www.nature.com/articles/s41467-019-14098-x</a:t>
            </a:r>
          </a:p>
        </p:txBody>
      </p:sp>
    </p:spTree>
    <p:extLst>
      <p:ext uri="{BB962C8B-B14F-4D97-AF65-F5344CB8AC3E}">
        <p14:creationId xmlns:p14="http://schemas.microsoft.com/office/powerpoint/2010/main" val="1541707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1418FBB-367C-4B0B-9D02-2552DCB1521A}"/>
              </a:ext>
            </a:extLst>
          </p:cNvPr>
          <p:cNvSpPr txBox="1"/>
          <p:nvPr/>
        </p:nvSpPr>
        <p:spPr>
          <a:xfrm>
            <a:off x="943155" y="266305"/>
            <a:ext cx="10460966" cy="369332"/>
          </a:xfrm>
          <a:prstGeom prst="rect">
            <a:avLst/>
          </a:prstGeom>
          <a:noFill/>
        </p:spPr>
        <p:txBody>
          <a:bodyPr wrap="square">
            <a:spAutoFit/>
          </a:bodyPr>
          <a:lstStyle/>
          <a:p>
            <a:pPr algn="l"/>
            <a:r>
              <a:rPr lang="en-GB" b="1" i="0" dirty="0">
                <a:solidFill>
                  <a:srgbClr val="333333"/>
                </a:solidFill>
                <a:effectLst/>
                <a:latin typeface="Georgia" panose="02040502050405020303" pitchFamily="18" charset="0"/>
              </a:rPr>
              <a:t>Combinatorial binding of architectural proteins shapes topological domain structure</a:t>
            </a:r>
            <a:endParaRPr lang="en-GB" b="1" i="0" dirty="0">
              <a:solidFill>
                <a:srgbClr val="222222"/>
              </a:solidFill>
              <a:effectLst/>
              <a:latin typeface="Harding"/>
            </a:endParaRPr>
          </a:p>
        </p:txBody>
      </p:sp>
      <p:sp>
        <p:nvSpPr>
          <p:cNvPr id="7" name="TextBox 6">
            <a:extLst>
              <a:ext uri="{FF2B5EF4-FFF2-40B4-BE49-F238E27FC236}">
                <a16:creationId xmlns:a16="http://schemas.microsoft.com/office/drawing/2014/main" id="{26E962C2-EE22-0B7B-6988-19294199FF04}"/>
              </a:ext>
            </a:extLst>
          </p:cNvPr>
          <p:cNvSpPr txBox="1"/>
          <p:nvPr/>
        </p:nvSpPr>
        <p:spPr>
          <a:xfrm>
            <a:off x="4589253" y="6438555"/>
            <a:ext cx="6814868" cy="338554"/>
          </a:xfrm>
          <a:prstGeom prst="rect">
            <a:avLst/>
          </a:prstGeom>
          <a:noFill/>
        </p:spPr>
        <p:txBody>
          <a:bodyPr wrap="square">
            <a:spAutoFit/>
          </a:bodyPr>
          <a:lstStyle/>
          <a:p>
            <a:r>
              <a:rPr lang="en-US" sz="1600" dirty="0"/>
              <a:t>https://genomebiology.biomedcentral.com/articles/10.1186/gb-2014-15-5-r82</a:t>
            </a:r>
          </a:p>
        </p:txBody>
      </p:sp>
      <p:pic>
        <p:nvPicPr>
          <p:cNvPr id="12290" name="Picture 2" descr="Figure 6">
            <a:extLst>
              <a:ext uri="{FF2B5EF4-FFF2-40B4-BE49-F238E27FC236}">
                <a16:creationId xmlns:a16="http://schemas.microsoft.com/office/drawing/2014/main" id="{C2822946-D437-CEEF-3FCF-744D6B733E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2099" y="859090"/>
            <a:ext cx="7355456" cy="5498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8527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962C2-EE22-0B7B-6988-19294199FF04}"/>
              </a:ext>
            </a:extLst>
          </p:cNvPr>
          <p:cNvSpPr txBox="1"/>
          <p:nvPr/>
        </p:nvSpPr>
        <p:spPr>
          <a:xfrm>
            <a:off x="6516585" y="6438555"/>
            <a:ext cx="4887536" cy="338554"/>
          </a:xfrm>
          <a:prstGeom prst="rect">
            <a:avLst/>
          </a:prstGeom>
          <a:noFill/>
        </p:spPr>
        <p:txBody>
          <a:bodyPr wrap="square">
            <a:spAutoFit/>
          </a:bodyPr>
          <a:lstStyle/>
          <a:p>
            <a:pPr algn="r"/>
            <a:r>
              <a:rPr lang="en-US" sz="1600" b="0" i="0" u="none" strike="noStrike" dirty="0">
                <a:effectLst/>
                <a:latin typeface="MuseoSans"/>
                <a:hlinkClick r:id="rId2"/>
              </a:rPr>
              <a:t>https://doi.org/10.3389/fcell.2025.1548946</a:t>
            </a:r>
            <a:endParaRPr lang="en-US" sz="1600" dirty="0"/>
          </a:p>
        </p:txBody>
      </p:sp>
      <p:pic>
        <p:nvPicPr>
          <p:cNvPr id="6146" name="Picture 2">
            <a:extLst>
              <a:ext uri="{FF2B5EF4-FFF2-40B4-BE49-F238E27FC236}">
                <a16:creationId xmlns:a16="http://schemas.microsoft.com/office/drawing/2014/main" id="{FC8A594A-EA2E-2A58-051D-298E42A3B1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68" y="1570727"/>
            <a:ext cx="11851664" cy="428373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B5EFE9E-9E99-F7D0-416D-D501684090BE}"/>
              </a:ext>
            </a:extLst>
          </p:cNvPr>
          <p:cNvSpPr txBox="1"/>
          <p:nvPr/>
        </p:nvSpPr>
        <p:spPr>
          <a:xfrm>
            <a:off x="2300377" y="295653"/>
            <a:ext cx="7326702" cy="707886"/>
          </a:xfrm>
          <a:prstGeom prst="rect">
            <a:avLst/>
          </a:prstGeom>
          <a:noFill/>
        </p:spPr>
        <p:txBody>
          <a:bodyPr wrap="square">
            <a:spAutoFit/>
          </a:bodyPr>
          <a:lstStyle/>
          <a:p>
            <a:r>
              <a:rPr lang="en-GB" sz="4000" b="0" i="0" dirty="0">
                <a:solidFill>
                  <a:srgbClr val="282828"/>
                </a:solidFill>
                <a:effectLst/>
                <a:latin typeface="MuseoSans"/>
              </a:rPr>
              <a:t>Layers of 3D genome organisation</a:t>
            </a:r>
            <a:endParaRPr lang="en-US" sz="4000" dirty="0"/>
          </a:p>
        </p:txBody>
      </p:sp>
    </p:spTree>
    <p:extLst>
      <p:ext uri="{BB962C8B-B14F-4D97-AF65-F5344CB8AC3E}">
        <p14:creationId xmlns:p14="http://schemas.microsoft.com/office/powerpoint/2010/main" val="19781413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6E962C2-EE22-0B7B-6988-19294199FF04}"/>
              </a:ext>
            </a:extLst>
          </p:cNvPr>
          <p:cNvSpPr txBox="1"/>
          <p:nvPr/>
        </p:nvSpPr>
        <p:spPr>
          <a:xfrm>
            <a:off x="6970909" y="6395799"/>
            <a:ext cx="4887536" cy="338554"/>
          </a:xfrm>
          <a:prstGeom prst="rect">
            <a:avLst/>
          </a:prstGeom>
          <a:noFill/>
        </p:spPr>
        <p:txBody>
          <a:bodyPr wrap="square">
            <a:spAutoFit/>
          </a:bodyPr>
          <a:lstStyle/>
          <a:p>
            <a:pPr algn="r"/>
            <a:r>
              <a:rPr lang="en-US" sz="1600" b="0" i="0" u="none" strike="noStrike" dirty="0">
                <a:effectLst/>
                <a:latin typeface="MuseoSans"/>
                <a:hlinkClick r:id="rId2"/>
              </a:rPr>
              <a:t>https://doi.org/10.3389/fcell.2025.1548946</a:t>
            </a:r>
            <a:endParaRPr lang="en-US" sz="1600" dirty="0"/>
          </a:p>
        </p:txBody>
      </p:sp>
      <p:sp>
        <p:nvSpPr>
          <p:cNvPr id="3" name="TextBox 2">
            <a:extLst>
              <a:ext uri="{FF2B5EF4-FFF2-40B4-BE49-F238E27FC236}">
                <a16:creationId xmlns:a16="http://schemas.microsoft.com/office/drawing/2014/main" id="{3B5EFE9E-9E99-F7D0-416D-D501684090BE}"/>
              </a:ext>
            </a:extLst>
          </p:cNvPr>
          <p:cNvSpPr txBox="1"/>
          <p:nvPr/>
        </p:nvSpPr>
        <p:spPr>
          <a:xfrm>
            <a:off x="698739" y="169132"/>
            <a:ext cx="10794521" cy="646331"/>
          </a:xfrm>
          <a:prstGeom prst="rect">
            <a:avLst/>
          </a:prstGeom>
          <a:noFill/>
        </p:spPr>
        <p:txBody>
          <a:bodyPr wrap="square">
            <a:spAutoFit/>
          </a:bodyPr>
          <a:lstStyle/>
          <a:p>
            <a:r>
              <a:rPr lang="en-GB" sz="3600" b="0" i="0" dirty="0">
                <a:solidFill>
                  <a:srgbClr val="282828"/>
                </a:solidFill>
                <a:effectLst/>
                <a:latin typeface="MuseoSans"/>
              </a:rPr>
              <a:t>3D genome organisation upon cell cycle exit and re-entry</a:t>
            </a:r>
            <a:endParaRPr lang="en-US" sz="3600" dirty="0"/>
          </a:p>
        </p:txBody>
      </p:sp>
      <p:pic>
        <p:nvPicPr>
          <p:cNvPr id="7170" name="Picture 2">
            <a:extLst>
              <a:ext uri="{FF2B5EF4-FFF2-40B4-BE49-F238E27FC236}">
                <a16:creationId xmlns:a16="http://schemas.microsoft.com/office/drawing/2014/main" id="{286B89AF-EFE1-15EE-D9D1-5926E25EC4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5148" y="1080779"/>
            <a:ext cx="6557553" cy="5218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795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D9033-F3FE-9FAA-E222-2C71E6DF37AC}"/>
              </a:ext>
            </a:extLst>
          </p:cNvPr>
          <p:cNvSpPr>
            <a:spLocks noGrp="1"/>
          </p:cNvSpPr>
          <p:nvPr>
            <p:ph type="title"/>
          </p:nvPr>
        </p:nvSpPr>
        <p:spPr>
          <a:xfrm>
            <a:off x="552091" y="186846"/>
            <a:ext cx="10801709" cy="808067"/>
          </a:xfrm>
        </p:spPr>
        <p:txBody>
          <a:bodyPr/>
          <a:lstStyle/>
          <a:p>
            <a:r>
              <a:rPr lang="en-GB" b="0" i="0" dirty="0">
                <a:solidFill>
                  <a:srgbClr val="282828"/>
                </a:solidFill>
                <a:effectLst/>
                <a:latin typeface="MuseoSans"/>
              </a:rPr>
              <a:t>The 3D genome in DNA replication and repair</a:t>
            </a:r>
            <a:endParaRPr lang="en-US" dirty="0"/>
          </a:p>
        </p:txBody>
      </p:sp>
      <p:pic>
        <p:nvPicPr>
          <p:cNvPr id="8194" name="Picture 2">
            <a:extLst>
              <a:ext uri="{FF2B5EF4-FFF2-40B4-BE49-F238E27FC236}">
                <a16:creationId xmlns:a16="http://schemas.microsoft.com/office/drawing/2014/main" id="{7BCEF8B6-A624-19C1-B914-7CA68351C8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8062" y="1109257"/>
            <a:ext cx="6132745" cy="54558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C2DED57-1BB9-2F49-004D-D1F955B68503}"/>
              </a:ext>
            </a:extLst>
          </p:cNvPr>
          <p:cNvSpPr txBox="1"/>
          <p:nvPr/>
        </p:nvSpPr>
        <p:spPr>
          <a:xfrm>
            <a:off x="6970909" y="6395799"/>
            <a:ext cx="4887536" cy="338554"/>
          </a:xfrm>
          <a:prstGeom prst="rect">
            <a:avLst/>
          </a:prstGeom>
          <a:noFill/>
        </p:spPr>
        <p:txBody>
          <a:bodyPr wrap="square">
            <a:spAutoFit/>
          </a:bodyPr>
          <a:lstStyle/>
          <a:p>
            <a:pPr algn="r"/>
            <a:r>
              <a:rPr lang="en-US" sz="1600" b="0" i="0" u="none" strike="noStrike" dirty="0">
                <a:effectLst/>
                <a:latin typeface="MuseoSans"/>
                <a:hlinkClick r:id="rId3"/>
              </a:rPr>
              <a:t>https://doi.org/10.3389/fcell.2025.1548946</a:t>
            </a:r>
            <a:endParaRPr lang="en-US" sz="1600" dirty="0"/>
          </a:p>
        </p:txBody>
      </p:sp>
    </p:spTree>
    <p:extLst>
      <p:ext uri="{BB962C8B-B14F-4D97-AF65-F5344CB8AC3E}">
        <p14:creationId xmlns:p14="http://schemas.microsoft.com/office/powerpoint/2010/main" val="115967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B6BA6-5862-EEF2-D9DE-8C02C4EF201B}"/>
              </a:ext>
            </a:extLst>
          </p:cNvPr>
          <p:cNvSpPr>
            <a:spLocks noGrp="1"/>
          </p:cNvSpPr>
          <p:nvPr>
            <p:ph type="title"/>
          </p:nvPr>
        </p:nvSpPr>
        <p:spPr/>
        <p:txBody>
          <a:bodyPr/>
          <a:lstStyle/>
          <a:p>
            <a:r>
              <a:rPr lang="en-GB" dirty="0"/>
              <a:t>Content</a:t>
            </a:r>
            <a:endParaRPr lang="en-US" dirty="0"/>
          </a:p>
        </p:txBody>
      </p:sp>
      <p:sp>
        <p:nvSpPr>
          <p:cNvPr id="3" name="Content Placeholder 2">
            <a:extLst>
              <a:ext uri="{FF2B5EF4-FFF2-40B4-BE49-F238E27FC236}">
                <a16:creationId xmlns:a16="http://schemas.microsoft.com/office/drawing/2014/main" id="{D47379E8-FA71-58A5-7BEA-82E552C58DC5}"/>
              </a:ext>
            </a:extLst>
          </p:cNvPr>
          <p:cNvSpPr>
            <a:spLocks noGrp="1"/>
          </p:cNvSpPr>
          <p:nvPr>
            <p:ph idx="1"/>
          </p:nvPr>
        </p:nvSpPr>
        <p:spPr/>
        <p:txBody>
          <a:bodyPr/>
          <a:lstStyle/>
          <a:p>
            <a:pPr marL="514350" indent="-514350">
              <a:buFont typeface="+mj-lt"/>
              <a:buAutoNum type="arabicPeriod"/>
            </a:pPr>
            <a:r>
              <a:rPr lang="en-US" sz="2800" b="1" dirty="0"/>
              <a:t>Hi-C</a:t>
            </a:r>
          </a:p>
          <a:p>
            <a:pPr marL="514350" indent="-514350">
              <a:buFont typeface="+mj-lt"/>
              <a:buAutoNum type="arabicPeriod"/>
            </a:pPr>
            <a:r>
              <a:rPr lang="en-US" sz="2800" b="1" dirty="0" err="1"/>
              <a:t>ChIP</a:t>
            </a:r>
            <a:r>
              <a:rPr lang="en-US" sz="2800" b="1" dirty="0"/>
              <a:t>-seq</a:t>
            </a:r>
            <a:r>
              <a:rPr lang="en-US" sz="2800" dirty="0"/>
              <a:t> for Histone modifications, TFBSs, </a:t>
            </a:r>
            <a:r>
              <a:rPr lang="en-US" sz="2800" dirty="0" err="1"/>
              <a:t>DNAaseI</a:t>
            </a:r>
            <a:r>
              <a:rPr lang="en-US" sz="2800" dirty="0"/>
              <a:t> Hypersensitivity</a:t>
            </a:r>
          </a:p>
          <a:p>
            <a:pPr marL="514350" indent="-514350">
              <a:buFont typeface="+mj-lt"/>
              <a:buAutoNum type="arabicPeriod"/>
            </a:pPr>
            <a:r>
              <a:rPr lang="en-US" sz="2800" b="1" dirty="0"/>
              <a:t>ATAC-seq</a:t>
            </a:r>
            <a:endParaRPr lang="en-US" dirty="0"/>
          </a:p>
        </p:txBody>
      </p:sp>
    </p:spTree>
    <p:extLst>
      <p:ext uri="{BB962C8B-B14F-4D97-AF65-F5344CB8AC3E}">
        <p14:creationId xmlns:p14="http://schemas.microsoft.com/office/powerpoint/2010/main" val="1850662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7F525-3D74-91C7-A384-E78D6EF8B91B}"/>
              </a:ext>
            </a:extLst>
          </p:cNvPr>
          <p:cNvSpPr>
            <a:spLocks noGrp="1"/>
          </p:cNvSpPr>
          <p:nvPr>
            <p:ph type="title"/>
          </p:nvPr>
        </p:nvSpPr>
        <p:spPr>
          <a:xfrm>
            <a:off x="838200" y="2625247"/>
            <a:ext cx="10515600" cy="1009350"/>
          </a:xfrm>
        </p:spPr>
        <p:txBody>
          <a:bodyPr>
            <a:noAutofit/>
          </a:bodyPr>
          <a:lstStyle/>
          <a:p>
            <a:pPr algn="ctr"/>
            <a:r>
              <a:rPr lang="en-US" sz="4800" b="1" dirty="0" err="1"/>
              <a:t>ChIP</a:t>
            </a:r>
            <a:r>
              <a:rPr lang="en-US" sz="4800" b="1" dirty="0"/>
              <a:t>-seq</a:t>
            </a:r>
            <a:r>
              <a:rPr lang="en-US" sz="4800" dirty="0"/>
              <a:t> for Histone modifications, TFBSs and </a:t>
            </a:r>
            <a:r>
              <a:rPr lang="en-US" sz="4800" dirty="0" err="1"/>
              <a:t>DNAaseI</a:t>
            </a:r>
            <a:r>
              <a:rPr lang="en-US" sz="4800" dirty="0"/>
              <a:t> Hypersensitivity</a:t>
            </a:r>
          </a:p>
        </p:txBody>
      </p:sp>
    </p:spTree>
    <p:extLst>
      <p:ext uri="{BB962C8B-B14F-4D97-AF65-F5344CB8AC3E}">
        <p14:creationId xmlns:p14="http://schemas.microsoft.com/office/powerpoint/2010/main" val="8534895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8F501983-5480-4FE1-05BE-7AFB7DB3FC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64" y="437071"/>
            <a:ext cx="7815534" cy="5861651"/>
          </a:xfrm>
          <a:prstGeom prst="rect">
            <a:avLst/>
          </a:prstGeom>
          <a:noFill/>
          <a:extLst>
            <a:ext uri="{909E8E84-426E-40DD-AFC4-6F175D3DCCD1}">
              <a14:hiddenFill xmlns:a14="http://schemas.microsoft.com/office/drawing/2010/main">
                <a:solidFill>
                  <a:srgbClr val="FFFFFF"/>
                </a:solidFill>
              </a14:hiddenFill>
            </a:ext>
          </a:extLst>
        </p:spPr>
      </p:pic>
      <p:pic>
        <p:nvPicPr>
          <p:cNvPr id="9218" name="Picture 2" descr="ChIP-Seq Analysis workflow">
            <a:extLst>
              <a:ext uri="{FF2B5EF4-FFF2-40B4-BE49-F238E27FC236}">
                <a16:creationId xmlns:a16="http://schemas.microsoft.com/office/drawing/2014/main" id="{9D66E1B5-0B89-1510-1D61-281C5DDBFE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9422" y="775658"/>
            <a:ext cx="3733056" cy="49925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5813D94-AF81-3FF1-03EE-1C601AFCAD68}"/>
              </a:ext>
            </a:extLst>
          </p:cNvPr>
          <p:cNvSpPr txBox="1"/>
          <p:nvPr/>
        </p:nvSpPr>
        <p:spPr>
          <a:xfrm>
            <a:off x="8421912" y="5914001"/>
            <a:ext cx="3620565" cy="769441"/>
          </a:xfrm>
          <a:prstGeom prst="rect">
            <a:avLst/>
          </a:prstGeom>
          <a:noFill/>
        </p:spPr>
        <p:txBody>
          <a:bodyPr wrap="square">
            <a:spAutoFit/>
          </a:bodyPr>
          <a:lstStyle/>
          <a:p>
            <a:pPr algn="just"/>
            <a:r>
              <a:rPr lang="en-US" sz="1100" b="1" i="0" dirty="0">
                <a:solidFill>
                  <a:srgbClr val="626262"/>
                </a:solidFill>
                <a:effectLst/>
                <a:latin typeface="Helvetica" panose="020B0604020202020204" pitchFamily="34" charset="0"/>
              </a:rPr>
              <a:t>Figure</a:t>
            </a:r>
            <a:r>
              <a:rPr lang="en-US" sz="1100" b="0" i="0" dirty="0">
                <a:solidFill>
                  <a:srgbClr val="626262"/>
                </a:solidFill>
                <a:effectLst/>
                <a:latin typeface="Helvetica" panose="020B0604020202020204" pitchFamily="34" charset="0"/>
              </a:rPr>
              <a:t> from </a:t>
            </a:r>
            <a:r>
              <a:rPr lang="en-US" sz="1100" b="0" i="0" dirty="0" err="1">
                <a:solidFill>
                  <a:srgbClr val="626262"/>
                </a:solidFill>
                <a:effectLst/>
                <a:latin typeface="Helvetica" panose="020B0604020202020204" pitchFamily="34" charset="0"/>
              </a:rPr>
              <a:t>Szalkowski</a:t>
            </a:r>
            <a:r>
              <a:rPr lang="en-US" sz="1100" b="0" i="0" dirty="0">
                <a:solidFill>
                  <a:srgbClr val="626262"/>
                </a:solidFill>
                <a:effectLst/>
                <a:latin typeface="Helvetica" panose="020B0604020202020204" pitchFamily="34" charset="0"/>
              </a:rPr>
              <a:t>, A.M, and Schmid, C.D.(2010). </a:t>
            </a:r>
            <a:r>
              <a:rPr lang="en-US" sz="1100" b="0" i="1" dirty="0">
                <a:solidFill>
                  <a:srgbClr val="626262"/>
                </a:solidFill>
                <a:effectLst/>
                <a:latin typeface="Helvetica" panose="020B0604020202020204" pitchFamily="34" charset="0"/>
              </a:rPr>
              <a:t>Rapid innovation in </a:t>
            </a:r>
            <a:r>
              <a:rPr lang="en-US" sz="1100" b="0" i="1" dirty="0" err="1">
                <a:solidFill>
                  <a:srgbClr val="626262"/>
                </a:solidFill>
                <a:effectLst/>
                <a:latin typeface="Helvetica" panose="020B0604020202020204" pitchFamily="34" charset="0"/>
              </a:rPr>
              <a:t>ChIP</a:t>
            </a:r>
            <a:r>
              <a:rPr lang="en-US" sz="1100" b="0" i="1" dirty="0">
                <a:solidFill>
                  <a:srgbClr val="626262"/>
                </a:solidFill>
                <a:effectLst/>
                <a:latin typeface="Helvetica" panose="020B0604020202020204" pitchFamily="34" charset="0"/>
              </a:rPr>
              <a:t>-seq peak-calling algorithms is outdistancing </a:t>
            </a:r>
            <a:r>
              <a:rPr lang="en-US" sz="1100" b="0" i="1" dirty="0" err="1">
                <a:solidFill>
                  <a:srgbClr val="626262"/>
                </a:solidFill>
                <a:effectLst/>
                <a:latin typeface="Helvetica" panose="020B0604020202020204" pitchFamily="34" charset="0"/>
              </a:rPr>
              <a:t>banchmarking</a:t>
            </a:r>
            <a:r>
              <a:rPr lang="en-US" sz="1100" b="0" i="1" dirty="0">
                <a:solidFill>
                  <a:srgbClr val="626262"/>
                </a:solidFill>
                <a:effectLst/>
                <a:latin typeface="Helvetica" panose="020B0604020202020204" pitchFamily="34" charset="0"/>
              </a:rPr>
              <a:t> efforts. </a:t>
            </a:r>
            <a:r>
              <a:rPr lang="en-US" sz="1100" b="0" i="0" dirty="0">
                <a:solidFill>
                  <a:srgbClr val="626262"/>
                </a:solidFill>
                <a:effectLst/>
                <a:latin typeface="Helvetica" panose="020B0604020202020204" pitchFamily="34" charset="0"/>
              </a:rPr>
              <a:t>Briefings in </a:t>
            </a:r>
            <a:r>
              <a:rPr lang="en-US" sz="1100" b="0" i="0" dirty="0" err="1">
                <a:solidFill>
                  <a:srgbClr val="626262"/>
                </a:solidFill>
                <a:effectLst/>
                <a:latin typeface="Helvetica" panose="020B0604020202020204" pitchFamily="34" charset="0"/>
              </a:rPr>
              <a:t>Bioinfomatics</a:t>
            </a:r>
            <a:r>
              <a:rPr lang="en-US" sz="1100" b="0" i="0" dirty="0">
                <a:solidFill>
                  <a:srgbClr val="626262"/>
                </a:solidFill>
                <a:effectLst/>
                <a:latin typeface="Helvetica" panose="020B0604020202020204" pitchFamily="34" charset="0"/>
              </a:rPr>
              <a:t>.</a:t>
            </a:r>
            <a:endParaRPr lang="en-US" sz="1100" dirty="0"/>
          </a:p>
        </p:txBody>
      </p:sp>
    </p:spTree>
    <p:extLst>
      <p:ext uri="{BB962C8B-B14F-4D97-AF65-F5344CB8AC3E}">
        <p14:creationId xmlns:p14="http://schemas.microsoft.com/office/powerpoint/2010/main" val="26298160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chipseq_overview">
            <a:extLst>
              <a:ext uri="{FF2B5EF4-FFF2-40B4-BE49-F238E27FC236}">
                <a16:creationId xmlns:a16="http://schemas.microsoft.com/office/drawing/2014/main" id="{E337FA1C-F3CB-D366-EA00-7F663C6733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5499" y="175344"/>
            <a:ext cx="4875901" cy="6603364"/>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Chip-Seq analysis: A Short Introduction. | by iqra sajjad | Medium">
            <a:extLst>
              <a:ext uri="{FF2B5EF4-FFF2-40B4-BE49-F238E27FC236}">
                <a16:creationId xmlns:a16="http://schemas.microsoft.com/office/drawing/2014/main" id="{ADC93309-C20C-F5EE-B0EE-7A8F9A420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321" y="858060"/>
            <a:ext cx="5394340" cy="24314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3870FAF-3016-5F00-4613-67C2B7035593}"/>
              </a:ext>
            </a:extLst>
          </p:cNvPr>
          <p:cNvSpPr txBox="1"/>
          <p:nvPr/>
        </p:nvSpPr>
        <p:spPr>
          <a:xfrm>
            <a:off x="462503" y="6368000"/>
            <a:ext cx="5869286" cy="261610"/>
          </a:xfrm>
          <a:prstGeom prst="rect">
            <a:avLst/>
          </a:prstGeom>
          <a:noFill/>
        </p:spPr>
        <p:txBody>
          <a:bodyPr wrap="square">
            <a:spAutoFit/>
          </a:bodyPr>
          <a:lstStyle/>
          <a:p>
            <a:r>
              <a:rPr lang="en-US" sz="1100" dirty="0"/>
              <a:t>https://hbctraining.github.io/Intro-to-ChIPseq/lessons/01_Intro_chipseq_data_organization.html</a:t>
            </a:r>
          </a:p>
        </p:txBody>
      </p:sp>
    </p:spTree>
    <p:extLst>
      <p:ext uri="{BB962C8B-B14F-4D97-AF65-F5344CB8AC3E}">
        <p14:creationId xmlns:p14="http://schemas.microsoft.com/office/powerpoint/2010/main" val="16016892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A diagram illustrating the principles of Chromatin Immunoprecipitation Sequencing (ChIP-sequencing), where the location of binding by a specific protein to DNA is investigated. DNA from the nucleus is taken, and cross-linked to protein DNA. This is then sheared by sonication, and the cells are lysed. Bead-attached antibodies are added to immunoprecipitate the target protein. A large red callout says input data is NOT going through the Immunoprecipitation step. The resulting beads with bound protein are sequenced and mapped to the genome. Another bred text says millions of reads to map.">
            <a:extLst>
              <a:ext uri="{FF2B5EF4-FFF2-40B4-BE49-F238E27FC236}">
                <a16:creationId xmlns:a16="http://schemas.microsoft.com/office/drawing/2014/main" id="{0A30743C-234D-1422-668E-4AD93BF041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793" y="94781"/>
            <a:ext cx="10666413" cy="66684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7C2772C-60BB-9C5A-5C5C-5B1888A4A481}"/>
              </a:ext>
            </a:extLst>
          </p:cNvPr>
          <p:cNvSpPr txBox="1"/>
          <p:nvPr/>
        </p:nvSpPr>
        <p:spPr>
          <a:xfrm>
            <a:off x="5333205" y="6442343"/>
            <a:ext cx="6582749" cy="230832"/>
          </a:xfrm>
          <a:prstGeom prst="rect">
            <a:avLst/>
          </a:prstGeom>
          <a:noFill/>
        </p:spPr>
        <p:txBody>
          <a:bodyPr wrap="square">
            <a:spAutoFit/>
          </a:bodyPr>
          <a:lstStyle/>
          <a:p>
            <a:r>
              <a:rPr lang="en-US" sz="900" dirty="0"/>
              <a:t>https://training.galaxyproject.org/training-material/topics/epigenetics/tutorials/formation_of_super-structures_on_xi/slides-plain.html</a:t>
            </a:r>
          </a:p>
        </p:txBody>
      </p:sp>
    </p:spTree>
    <p:extLst>
      <p:ext uri="{BB962C8B-B14F-4D97-AF65-F5344CB8AC3E}">
        <p14:creationId xmlns:p14="http://schemas.microsoft.com/office/powerpoint/2010/main" val="22743545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7C2772C-60BB-9C5A-5C5C-5B1888A4A481}"/>
              </a:ext>
            </a:extLst>
          </p:cNvPr>
          <p:cNvSpPr txBox="1"/>
          <p:nvPr/>
        </p:nvSpPr>
        <p:spPr>
          <a:xfrm>
            <a:off x="5333205" y="6442343"/>
            <a:ext cx="6582749" cy="230832"/>
          </a:xfrm>
          <a:prstGeom prst="rect">
            <a:avLst/>
          </a:prstGeom>
          <a:noFill/>
        </p:spPr>
        <p:txBody>
          <a:bodyPr wrap="square">
            <a:spAutoFit/>
          </a:bodyPr>
          <a:lstStyle/>
          <a:p>
            <a:r>
              <a:rPr lang="en-US" sz="900" dirty="0"/>
              <a:t>https://training.galaxyproject.org/training-material/topics/epigenetics/tutorials/formation_of_super-structures_on_xi/slides-plain.html</a:t>
            </a:r>
          </a:p>
        </p:txBody>
      </p:sp>
      <p:pic>
        <p:nvPicPr>
          <p:cNvPr id="3" name="Picture 2">
            <a:extLst>
              <a:ext uri="{FF2B5EF4-FFF2-40B4-BE49-F238E27FC236}">
                <a16:creationId xmlns:a16="http://schemas.microsoft.com/office/drawing/2014/main" id="{B4B8BD89-E1BB-FEE2-BD0A-E166EFB0390F}"/>
              </a:ext>
            </a:extLst>
          </p:cNvPr>
          <p:cNvPicPr>
            <a:picLocks noChangeAspect="1"/>
          </p:cNvPicPr>
          <p:nvPr/>
        </p:nvPicPr>
        <p:blipFill>
          <a:blip r:embed="rId2"/>
          <a:stretch>
            <a:fillRect/>
          </a:stretch>
        </p:blipFill>
        <p:spPr>
          <a:xfrm>
            <a:off x="86264" y="538149"/>
            <a:ext cx="12036725" cy="4965068"/>
          </a:xfrm>
          <a:prstGeom prst="rect">
            <a:avLst/>
          </a:prstGeom>
        </p:spPr>
      </p:pic>
    </p:spTree>
    <p:extLst>
      <p:ext uri="{BB962C8B-B14F-4D97-AF65-F5344CB8AC3E}">
        <p14:creationId xmlns:p14="http://schemas.microsoft.com/office/powerpoint/2010/main" val="33728808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9999-E94E-82B0-EDC1-AD978A4C1AC5}"/>
              </a:ext>
            </a:extLst>
          </p:cNvPr>
          <p:cNvSpPr>
            <a:spLocks noGrp="1"/>
          </p:cNvSpPr>
          <p:nvPr>
            <p:ph type="title"/>
          </p:nvPr>
        </p:nvSpPr>
        <p:spPr>
          <a:xfrm>
            <a:off x="838200" y="365125"/>
            <a:ext cx="10515600" cy="681547"/>
          </a:xfrm>
        </p:spPr>
        <p:txBody>
          <a:bodyPr>
            <a:noAutofit/>
          </a:bodyPr>
          <a:lstStyle/>
          <a:p>
            <a:r>
              <a:rPr lang="en-US" sz="3200" dirty="0" err="1"/>
              <a:t>ChIP</a:t>
            </a:r>
            <a:r>
              <a:rPr lang="en-US" sz="3200" dirty="0"/>
              <a:t> profiles: </a:t>
            </a:r>
            <a:r>
              <a:rPr lang="en-GB" sz="3200" dirty="0"/>
              <a:t>Examples of the profiles generated by chromatin immunoprecipitation</a:t>
            </a:r>
            <a:endParaRPr lang="en-US" sz="3200" dirty="0"/>
          </a:p>
        </p:txBody>
      </p:sp>
      <p:pic>
        <p:nvPicPr>
          <p:cNvPr id="5" name="Content Placeholder 4">
            <a:extLst>
              <a:ext uri="{FF2B5EF4-FFF2-40B4-BE49-F238E27FC236}">
                <a16:creationId xmlns:a16="http://schemas.microsoft.com/office/drawing/2014/main" id="{F9916819-353A-33C7-BA9F-375560F8A4C2}"/>
              </a:ext>
            </a:extLst>
          </p:cNvPr>
          <p:cNvPicPr>
            <a:picLocks noGrp="1" noChangeAspect="1"/>
          </p:cNvPicPr>
          <p:nvPr>
            <p:ph idx="1"/>
          </p:nvPr>
        </p:nvPicPr>
        <p:blipFill>
          <a:blip r:embed="rId2"/>
          <a:stretch>
            <a:fillRect/>
          </a:stretch>
        </p:blipFill>
        <p:spPr>
          <a:xfrm>
            <a:off x="2018583" y="1233278"/>
            <a:ext cx="7746602" cy="5338035"/>
          </a:xfrm>
        </p:spPr>
      </p:pic>
      <p:sp>
        <p:nvSpPr>
          <p:cNvPr id="7" name="TextBox 6">
            <a:extLst>
              <a:ext uri="{FF2B5EF4-FFF2-40B4-BE49-F238E27FC236}">
                <a16:creationId xmlns:a16="http://schemas.microsoft.com/office/drawing/2014/main" id="{035AB159-072D-9820-7E17-6A488E4D1A92}"/>
              </a:ext>
            </a:extLst>
          </p:cNvPr>
          <p:cNvSpPr txBox="1"/>
          <p:nvPr/>
        </p:nvSpPr>
        <p:spPr>
          <a:xfrm>
            <a:off x="9224513" y="6480920"/>
            <a:ext cx="2881223" cy="276999"/>
          </a:xfrm>
          <a:prstGeom prst="rect">
            <a:avLst/>
          </a:prstGeom>
          <a:noFill/>
        </p:spPr>
        <p:txBody>
          <a:bodyPr wrap="square">
            <a:spAutoFit/>
          </a:bodyPr>
          <a:lstStyle/>
          <a:p>
            <a:r>
              <a:rPr lang="en-US" sz="1200" dirty="0"/>
              <a:t>https://www.nature.com/articles/nrg2641</a:t>
            </a:r>
          </a:p>
        </p:txBody>
      </p:sp>
    </p:spTree>
    <p:extLst>
      <p:ext uri="{BB962C8B-B14F-4D97-AF65-F5344CB8AC3E}">
        <p14:creationId xmlns:p14="http://schemas.microsoft.com/office/powerpoint/2010/main" val="22090935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59999-E94E-82B0-EDC1-AD978A4C1AC5}"/>
              </a:ext>
            </a:extLst>
          </p:cNvPr>
          <p:cNvSpPr>
            <a:spLocks noGrp="1"/>
          </p:cNvSpPr>
          <p:nvPr>
            <p:ph type="title"/>
          </p:nvPr>
        </p:nvSpPr>
        <p:spPr>
          <a:xfrm>
            <a:off x="838200" y="365125"/>
            <a:ext cx="10515600" cy="681547"/>
          </a:xfrm>
        </p:spPr>
        <p:txBody>
          <a:bodyPr>
            <a:normAutofit fontScale="90000"/>
          </a:bodyPr>
          <a:lstStyle/>
          <a:p>
            <a:r>
              <a:rPr lang="en-US" dirty="0" err="1"/>
              <a:t>ChIP</a:t>
            </a:r>
            <a:r>
              <a:rPr lang="en-US" dirty="0"/>
              <a:t> profiles: </a:t>
            </a:r>
            <a:r>
              <a:rPr lang="en-GB" dirty="0"/>
              <a:t>Examples of different types of </a:t>
            </a:r>
            <a:r>
              <a:rPr lang="en-GB" dirty="0" err="1"/>
              <a:t>ChIP</a:t>
            </a:r>
            <a:r>
              <a:rPr lang="en-GB" dirty="0"/>
              <a:t>–</a:t>
            </a:r>
            <a:r>
              <a:rPr lang="en-GB" dirty="0" err="1"/>
              <a:t>seq</a:t>
            </a:r>
            <a:r>
              <a:rPr lang="en-GB" dirty="0"/>
              <a:t> tag density profiles in human T cells</a:t>
            </a:r>
            <a:endParaRPr lang="en-US" dirty="0"/>
          </a:p>
        </p:txBody>
      </p:sp>
      <p:sp>
        <p:nvSpPr>
          <p:cNvPr id="7" name="TextBox 6">
            <a:extLst>
              <a:ext uri="{FF2B5EF4-FFF2-40B4-BE49-F238E27FC236}">
                <a16:creationId xmlns:a16="http://schemas.microsoft.com/office/drawing/2014/main" id="{035AB159-072D-9820-7E17-6A488E4D1A92}"/>
              </a:ext>
            </a:extLst>
          </p:cNvPr>
          <p:cNvSpPr txBox="1"/>
          <p:nvPr/>
        </p:nvSpPr>
        <p:spPr>
          <a:xfrm>
            <a:off x="9224513" y="6480920"/>
            <a:ext cx="2881223" cy="276999"/>
          </a:xfrm>
          <a:prstGeom prst="rect">
            <a:avLst/>
          </a:prstGeom>
          <a:noFill/>
        </p:spPr>
        <p:txBody>
          <a:bodyPr wrap="square">
            <a:spAutoFit/>
          </a:bodyPr>
          <a:lstStyle/>
          <a:p>
            <a:r>
              <a:rPr lang="en-US" sz="1200" dirty="0"/>
              <a:t>https://www.nature.com/articles/nrg2641</a:t>
            </a:r>
          </a:p>
        </p:txBody>
      </p:sp>
      <p:pic>
        <p:nvPicPr>
          <p:cNvPr id="8" name="Picture 7">
            <a:extLst>
              <a:ext uri="{FF2B5EF4-FFF2-40B4-BE49-F238E27FC236}">
                <a16:creationId xmlns:a16="http://schemas.microsoft.com/office/drawing/2014/main" id="{95D827AA-8D54-AEAA-2209-A0FB1E28DD97}"/>
              </a:ext>
            </a:extLst>
          </p:cNvPr>
          <p:cNvPicPr>
            <a:picLocks noChangeAspect="1"/>
          </p:cNvPicPr>
          <p:nvPr/>
        </p:nvPicPr>
        <p:blipFill>
          <a:blip r:embed="rId2"/>
          <a:stretch>
            <a:fillRect/>
          </a:stretch>
        </p:blipFill>
        <p:spPr>
          <a:xfrm>
            <a:off x="2849508" y="1435079"/>
            <a:ext cx="5552619" cy="4893834"/>
          </a:xfrm>
          <a:prstGeom prst="rect">
            <a:avLst/>
          </a:prstGeom>
        </p:spPr>
      </p:pic>
    </p:spTree>
    <p:extLst>
      <p:ext uri="{BB962C8B-B14F-4D97-AF65-F5344CB8AC3E}">
        <p14:creationId xmlns:p14="http://schemas.microsoft.com/office/powerpoint/2010/main" val="30342942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8A8C-B589-587F-E6C8-639DC0586C33}"/>
              </a:ext>
            </a:extLst>
          </p:cNvPr>
          <p:cNvSpPr>
            <a:spLocks noGrp="1"/>
          </p:cNvSpPr>
          <p:nvPr>
            <p:ph type="title"/>
          </p:nvPr>
        </p:nvSpPr>
        <p:spPr>
          <a:xfrm>
            <a:off x="688676" y="365125"/>
            <a:ext cx="10515600" cy="887486"/>
          </a:xfrm>
        </p:spPr>
        <p:txBody>
          <a:bodyPr/>
          <a:lstStyle/>
          <a:p>
            <a:r>
              <a:rPr lang="en-GB" dirty="0"/>
              <a:t>Types of </a:t>
            </a:r>
            <a:r>
              <a:rPr lang="en-GB" dirty="0" err="1"/>
              <a:t>ChIP-seq</a:t>
            </a:r>
            <a:endParaRPr lang="en-US" dirty="0"/>
          </a:p>
        </p:txBody>
      </p:sp>
      <p:pic>
        <p:nvPicPr>
          <p:cNvPr id="14338" name="Picture 2" descr="A complicated figure showing a set of nucleosomes at the top with the following regions appearing to be exposed to sequencing: enhancer, promoter, gene, and tss regions. several charts appear below, chromatin accessibility showing broad peaks around the enhancer, promoter, and gene. the transcription factor chart shows peaks around enhancer and promoter. A line labelled TFBS shows sequences in repressive state (the nucleosome regions), enhancer, and promoter. The PollI track shows peaks below promoter and gene. Then several organisms labelled things like H3K4me1, H3K36me3 show various peaks along the regions of repressive state, enhancer, promoter, transcribed state (the gene) and poised state (the transcription start site.).">
            <a:extLst>
              <a:ext uri="{FF2B5EF4-FFF2-40B4-BE49-F238E27FC236}">
                <a16:creationId xmlns:a16="http://schemas.microsoft.com/office/drawing/2014/main" id="{BE82099F-52F1-72F9-5D96-75571058CE2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0714" y="1252611"/>
            <a:ext cx="9515555" cy="505513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197DAB1-F2ED-CB81-FD68-BF6072E75638}"/>
              </a:ext>
            </a:extLst>
          </p:cNvPr>
          <p:cNvSpPr txBox="1"/>
          <p:nvPr/>
        </p:nvSpPr>
        <p:spPr>
          <a:xfrm>
            <a:off x="2582174" y="6492875"/>
            <a:ext cx="9132497" cy="276999"/>
          </a:xfrm>
          <a:prstGeom prst="rect">
            <a:avLst/>
          </a:prstGeom>
          <a:noFill/>
        </p:spPr>
        <p:txBody>
          <a:bodyPr wrap="square">
            <a:spAutoFit/>
          </a:bodyPr>
          <a:lstStyle/>
          <a:p>
            <a:pPr algn="r"/>
            <a:r>
              <a:rPr lang="en-US" sz="1200" dirty="0"/>
              <a:t>https://training.galaxyproject.org/training-material/topics/epigenetics/tutorials/formation_of_super-structures_on_xi/slides-plain.html</a:t>
            </a:r>
          </a:p>
        </p:txBody>
      </p:sp>
    </p:spTree>
    <p:extLst>
      <p:ext uri="{BB962C8B-B14F-4D97-AF65-F5344CB8AC3E}">
        <p14:creationId xmlns:p14="http://schemas.microsoft.com/office/powerpoint/2010/main" val="653296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8A8C-B589-587F-E6C8-639DC0586C33}"/>
              </a:ext>
            </a:extLst>
          </p:cNvPr>
          <p:cNvSpPr>
            <a:spLocks noGrp="1"/>
          </p:cNvSpPr>
          <p:nvPr>
            <p:ph type="title"/>
          </p:nvPr>
        </p:nvSpPr>
        <p:spPr>
          <a:xfrm>
            <a:off x="688676" y="365125"/>
            <a:ext cx="10515600" cy="887486"/>
          </a:xfrm>
        </p:spPr>
        <p:txBody>
          <a:bodyPr>
            <a:normAutofit fontScale="90000"/>
          </a:bodyPr>
          <a:lstStyle/>
          <a:p>
            <a:pPr algn="ctr"/>
            <a:r>
              <a:rPr lang="en-GB" dirty="0"/>
              <a:t>Peak types and locations of histone methylation </a:t>
            </a:r>
            <a:endParaRPr lang="en-US" dirty="0"/>
          </a:p>
        </p:txBody>
      </p:sp>
      <p:sp>
        <p:nvSpPr>
          <p:cNvPr id="5" name="TextBox 4">
            <a:extLst>
              <a:ext uri="{FF2B5EF4-FFF2-40B4-BE49-F238E27FC236}">
                <a16:creationId xmlns:a16="http://schemas.microsoft.com/office/drawing/2014/main" id="{C197DAB1-F2ED-CB81-FD68-BF6072E75638}"/>
              </a:ext>
            </a:extLst>
          </p:cNvPr>
          <p:cNvSpPr txBox="1"/>
          <p:nvPr/>
        </p:nvSpPr>
        <p:spPr>
          <a:xfrm>
            <a:off x="414069" y="6435425"/>
            <a:ext cx="3082505" cy="276999"/>
          </a:xfrm>
          <a:prstGeom prst="rect">
            <a:avLst/>
          </a:prstGeom>
          <a:noFill/>
        </p:spPr>
        <p:txBody>
          <a:bodyPr wrap="square">
            <a:spAutoFit/>
          </a:bodyPr>
          <a:lstStyle/>
          <a:p>
            <a:pPr algn="r"/>
            <a:r>
              <a:rPr lang="en-US" sz="1200" dirty="0"/>
              <a:t>https://www.nature.com/articles/jhg201366</a:t>
            </a:r>
          </a:p>
        </p:txBody>
      </p:sp>
      <p:pic>
        <p:nvPicPr>
          <p:cNvPr id="15362" name="Picture 2" descr="Figure 3">
            <a:extLst>
              <a:ext uri="{FF2B5EF4-FFF2-40B4-BE49-F238E27FC236}">
                <a16:creationId xmlns:a16="http://schemas.microsoft.com/office/drawing/2014/main" id="{D09745F0-7C1B-35CC-51C8-AD6C537F1CF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712" y="1618591"/>
            <a:ext cx="4508515" cy="4351338"/>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The distribution of histone modifications across transcriptional regulatory elements of active and silent genes in T cells. Characterization of chromatin signatures in immune cells have mainly been performed in T cells, thus these distributions are derived from human T-cell ChIP-seq data. Enhancers are typically characterized by the presence of H3 acetylation, H3K4me1 and H3K9me1 in T cells. CpG islands are localized in a 1-kb region around the TSS and tend to have high acetylation, which is spread out evenly within the island, and very low levels of H3K27me3. Active genes are marked by a bimodal distribution of H3K4me3 and H3 acetylation as well as H3K9me1 at the promoter region and H3K36me3 and H3K79me1/2/3 spreading across the gene body. In contrast, silent genes have low levels of H3K4me3 and H3K9me1 at the gene promoter but high levels of H3K9me2/3 and H3K27me3 widespread across the gene region. Combination of some of these marks work cooperatively to lead to transcriptional activation [13,14,17,19]. TSS: Transcription start site.">
            <a:extLst>
              <a:ext uri="{FF2B5EF4-FFF2-40B4-BE49-F238E27FC236}">
                <a16:creationId xmlns:a16="http://schemas.microsoft.com/office/drawing/2014/main" id="{3F6D69E9-65CF-BB1A-B56D-56FCF2A84E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1995" y="1359798"/>
            <a:ext cx="6107357" cy="508706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558F6D2-93E6-814A-2ADF-D8637CEB364D}"/>
              </a:ext>
            </a:extLst>
          </p:cNvPr>
          <p:cNvSpPr txBox="1"/>
          <p:nvPr/>
        </p:nvSpPr>
        <p:spPr>
          <a:xfrm>
            <a:off x="8554529" y="6478498"/>
            <a:ext cx="3082505" cy="276999"/>
          </a:xfrm>
          <a:prstGeom prst="rect">
            <a:avLst/>
          </a:prstGeom>
          <a:noFill/>
        </p:spPr>
        <p:txBody>
          <a:bodyPr wrap="square">
            <a:spAutoFit/>
          </a:bodyPr>
          <a:lstStyle/>
          <a:p>
            <a:pPr algn="r"/>
            <a:r>
              <a:rPr lang="en-US" sz="1200" dirty="0"/>
              <a:t>DOI:10.2217/epi.10.55</a:t>
            </a:r>
          </a:p>
        </p:txBody>
      </p:sp>
    </p:spTree>
    <p:extLst>
      <p:ext uri="{BB962C8B-B14F-4D97-AF65-F5344CB8AC3E}">
        <p14:creationId xmlns:p14="http://schemas.microsoft.com/office/powerpoint/2010/main" val="980049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A8A8C-B589-587F-E6C8-639DC0586C33}"/>
              </a:ext>
            </a:extLst>
          </p:cNvPr>
          <p:cNvSpPr>
            <a:spLocks noGrp="1"/>
          </p:cNvSpPr>
          <p:nvPr>
            <p:ph type="title"/>
          </p:nvPr>
        </p:nvSpPr>
        <p:spPr>
          <a:xfrm>
            <a:off x="688676" y="365125"/>
            <a:ext cx="10515600" cy="887486"/>
          </a:xfrm>
        </p:spPr>
        <p:txBody>
          <a:bodyPr>
            <a:normAutofit fontScale="90000"/>
          </a:bodyPr>
          <a:lstStyle/>
          <a:p>
            <a:pPr algn="ctr"/>
            <a:r>
              <a:rPr lang="en-GB" dirty="0"/>
              <a:t>Peak types and locations of histone modifications </a:t>
            </a:r>
            <a:endParaRPr lang="en-US" dirty="0"/>
          </a:p>
        </p:txBody>
      </p:sp>
      <p:sp>
        <p:nvSpPr>
          <p:cNvPr id="4" name="TextBox 3">
            <a:extLst>
              <a:ext uri="{FF2B5EF4-FFF2-40B4-BE49-F238E27FC236}">
                <a16:creationId xmlns:a16="http://schemas.microsoft.com/office/drawing/2014/main" id="{E558F6D2-93E6-814A-2ADF-D8637CEB364D}"/>
              </a:ext>
            </a:extLst>
          </p:cNvPr>
          <p:cNvSpPr txBox="1"/>
          <p:nvPr/>
        </p:nvSpPr>
        <p:spPr>
          <a:xfrm>
            <a:off x="5417389" y="6478498"/>
            <a:ext cx="6219645" cy="276999"/>
          </a:xfrm>
          <a:prstGeom prst="rect">
            <a:avLst/>
          </a:prstGeom>
          <a:noFill/>
        </p:spPr>
        <p:txBody>
          <a:bodyPr wrap="square">
            <a:spAutoFit/>
          </a:bodyPr>
          <a:lstStyle/>
          <a:p>
            <a:pPr algn="r"/>
            <a:r>
              <a:rPr lang="en-US" sz="1200" dirty="0"/>
              <a:t>https://genomebiology.biomedcentral.com/articles/10.1186/s13059-022-02707-w</a:t>
            </a:r>
          </a:p>
        </p:txBody>
      </p:sp>
      <p:pic>
        <p:nvPicPr>
          <p:cNvPr id="17410" name="Picture 2" descr="Fig. 1">
            <a:extLst>
              <a:ext uri="{FF2B5EF4-FFF2-40B4-BE49-F238E27FC236}">
                <a16:creationId xmlns:a16="http://schemas.microsoft.com/office/drawing/2014/main" id="{D472C334-7C96-FBB9-C6FA-F2D89094651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75526" y="1630998"/>
            <a:ext cx="634190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6996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92C180AE-D1AB-05FE-0058-7CEFECBC899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71" b="-1"/>
          <a:stretch/>
        </p:blipFill>
        <p:spPr bwMode="auto">
          <a:xfrm>
            <a:off x="633742" y="0"/>
            <a:ext cx="8693150" cy="681199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0D80D64-5D9F-2D93-379C-1C062D36FE33}"/>
              </a:ext>
            </a:extLst>
          </p:cNvPr>
          <p:cNvSpPr txBox="1"/>
          <p:nvPr/>
        </p:nvSpPr>
        <p:spPr>
          <a:xfrm>
            <a:off x="7924799" y="6596390"/>
            <a:ext cx="4209691" cy="261610"/>
          </a:xfrm>
          <a:prstGeom prst="rect">
            <a:avLst/>
          </a:prstGeom>
          <a:noFill/>
        </p:spPr>
        <p:txBody>
          <a:bodyPr wrap="square">
            <a:spAutoFit/>
          </a:bodyPr>
          <a:lstStyle/>
          <a:p>
            <a:r>
              <a:rPr lang="en-US" sz="1100" dirty="0"/>
              <a:t>https://dnatech.ucdavis.edu/hi-c-library-preparations-and-sequencing</a:t>
            </a:r>
          </a:p>
        </p:txBody>
      </p:sp>
    </p:spTree>
    <p:extLst>
      <p:ext uri="{BB962C8B-B14F-4D97-AF65-F5344CB8AC3E}">
        <p14:creationId xmlns:p14="http://schemas.microsoft.com/office/powerpoint/2010/main" val="99930956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EE0B7D6-68E1-7AC6-517B-EFEF44597B4E}"/>
              </a:ext>
            </a:extLst>
          </p:cNvPr>
          <p:cNvPicPr>
            <a:picLocks noChangeAspect="1"/>
          </p:cNvPicPr>
          <p:nvPr/>
        </p:nvPicPr>
        <p:blipFill>
          <a:blip r:embed="rId2"/>
          <a:stretch>
            <a:fillRect/>
          </a:stretch>
        </p:blipFill>
        <p:spPr>
          <a:xfrm>
            <a:off x="2063362" y="170189"/>
            <a:ext cx="7267556" cy="6092588"/>
          </a:xfrm>
          <a:prstGeom prst="rect">
            <a:avLst/>
          </a:prstGeom>
        </p:spPr>
      </p:pic>
      <p:sp>
        <p:nvSpPr>
          <p:cNvPr id="7" name="TextBox 6">
            <a:extLst>
              <a:ext uri="{FF2B5EF4-FFF2-40B4-BE49-F238E27FC236}">
                <a16:creationId xmlns:a16="http://schemas.microsoft.com/office/drawing/2014/main" id="{F1F05B7B-D073-DC06-E9A6-7059174DD371}"/>
              </a:ext>
            </a:extLst>
          </p:cNvPr>
          <p:cNvSpPr txBox="1"/>
          <p:nvPr/>
        </p:nvSpPr>
        <p:spPr>
          <a:xfrm>
            <a:off x="8804694" y="6380034"/>
            <a:ext cx="3255033" cy="307777"/>
          </a:xfrm>
          <a:prstGeom prst="rect">
            <a:avLst/>
          </a:prstGeom>
          <a:noFill/>
        </p:spPr>
        <p:txBody>
          <a:bodyPr wrap="square">
            <a:spAutoFit/>
          </a:bodyPr>
          <a:lstStyle/>
          <a:p>
            <a:r>
              <a:rPr lang="en-US" sz="1400" dirty="0"/>
              <a:t>https://www.nature.com/articles/ni.2117</a:t>
            </a:r>
          </a:p>
        </p:txBody>
      </p:sp>
    </p:spTree>
    <p:extLst>
      <p:ext uri="{BB962C8B-B14F-4D97-AF65-F5344CB8AC3E}">
        <p14:creationId xmlns:p14="http://schemas.microsoft.com/office/powerpoint/2010/main" val="3125028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289C-0575-2C39-69F0-2624247B9492}"/>
              </a:ext>
            </a:extLst>
          </p:cNvPr>
          <p:cNvSpPr>
            <a:spLocks noGrp="1"/>
          </p:cNvSpPr>
          <p:nvPr>
            <p:ph type="title"/>
          </p:nvPr>
        </p:nvSpPr>
        <p:spPr>
          <a:xfrm>
            <a:off x="447137" y="313368"/>
            <a:ext cx="10515600" cy="716052"/>
          </a:xfrm>
        </p:spPr>
        <p:txBody>
          <a:bodyPr/>
          <a:lstStyle/>
          <a:p>
            <a:r>
              <a:rPr lang="en-US" sz="4400" b="1" dirty="0"/>
              <a:t>ATAC-seq</a:t>
            </a:r>
            <a:endParaRPr lang="en-US" dirty="0"/>
          </a:p>
        </p:txBody>
      </p:sp>
      <p:pic>
        <p:nvPicPr>
          <p:cNvPr id="16386" name="Picture 2">
            <a:extLst>
              <a:ext uri="{FF2B5EF4-FFF2-40B4-BE49-F238E27FC236}">
                <a16:creationId xmlns:a16="http://schemas.microsoft.com/office/drawing/2014/main" id="{D6B2E34F-A39A-DEA2-0DA2-0D3679805B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1993" y="57349"/>
            <a:ext cx="8683924" cy="638750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C759EBA-6762-08F6-930E-1894809304D1}"/>
              </a:ext>
            </a:extLst>
          </p:cNvPr>
          <p:cNvSpPr txBox="1"/>
          <p:nvPr/>
        </p:nvSpPr>
        <p:spPr>
          <a:xfrm>
            <a:off x="8476891" y="6492874"/>
            <a:ext cx="3542581" cy="307777"/>
          </a:xfrm>
          <a:prstGeom prst="rect">
            <a:avLst/>
          </a:prstGeom>
          <a:noFill/>
        </p:spPr>
        <p:txBody>
          <a:bodyPr wrap="square">
            <a:spAutoFit/>
          </a:bodyPr>
          <a:lstStyle/>
          <a:p>
            <a:r>
              <a:rPr lang="en-US" sz="1400" dirty="0"/>
              <a:t>https://pubmed.ncbi.nlm.nih.gov/35478247/</a:t>
            </a:r>
          </a:p>
        </p:txBody>
      </p:sp>
    </p:spTree>
    <p:extLst>
      <p:ext uri="{BB962C8B-B14F-4D97-AF65-F5344CB8AC3E}">
        <p14:creationId xmlns:p14="http://schemas.microsoft.com/office/powerpoint/2010/main" val="287255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8289C-0575-2C39-69F0-2624247B9492}"/>
              </a:ext>
            </a:extLst>
          </p:cNvPr>
          <p:cNvSpPr>
            <a:spLocks noGrp="1"/>
          </p:cNvSpPr>
          <p:nvPr>
            <p:ph type="title"/>
          </p:nvPr>
        </p:nvSpPr>
        <p:spPr>
          <a:xfrm>
            <a:off x="688676" y="250108"/>
            <a:ext cx="10515600" cy="716052"/>
          </a:xfrm>
        </p:spPr>
        <p:txBody>
          <a:bodyPr/>
          <a:lstStyle/>
          <a:p>
            <a:r>
              <a:rPr lang="en-US" sz="4400" b="1" dirty="0"/>
              <a:t>ATAC-seq</a:t>
            </a:r>
            <a:endParaRPr lang="en-US" dirty="0"/>
          </a:p>
        </p:txBody>
      </p:sp>
      <p:sp>
        <p:nvSpPr>
          <p:cNvPr id="5" name="TextBox 4">
            <a:extLst>
              <a:ext uri="{FF2B5EF4-FFF2-40B4-BE49-F238E27FC236}">
                <a16:creationId xmlns:a16="http://schemas.microsoft.com/office/drawing/2014/main" id="{4C759EBA-6762-08F6-930E-1894809304D1}"/>
              </a:ext>
            </a:extLst>
          </p:cNvPr>
          <p:cNvSpPr txBox="1"/>
          <p:nvPr/>
        </p:nvSpPr>
        <p:spPr>
          <a:xfrm>
            <a:off x="5118341" y="6397983"/>
            <a:ext cx="6901132" cy="307777"/>
          </a:xfrm>
          <a:prstGeom prst="rect">
            <a:avLst/>
          </a:prstGeom>
          <a:noFill/>
        </p:spPr>
        <p:txBody>
          <a:bodyPr wrap="square">
            <a:spAutoFit/>
          </a:bodyPr>
          <a:lstStyle/>
          <a:p>
            <a:pPr algn="r"/>
            <a:r>
              <a:rPr lang="en-US" sz="1400" dirty="0"/>
              <a:t>https://haibol2016.github.io/ATACseqQCWorkshop/articles/ATACseqQC_workshop.html</a:t>
            </a:r>
          </a:p>
        </p:txBody>
      </p:sp>
      <p:pic>
        <p:nvPicPr>
          <p:cNvPr id="18434" name="Picture 2" descr="Figure 3. Signal features generated by different methods for profiling chromatin accessibility.">
            <a:extLst>
              <a:ext uri="{FF2B5EF4-FFF2-40B4-BE49-F238E27FC236}">
                <a16:creationId xmlns:a16="http://schemas.microsoft.com/office/drawing/2014/main" id="{B7392E51-10BD-2F79-3C06-31E451F55E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2411" b="15472"/>
          <a:stretch/>
        </p:blipFill>
        <p:spPr bwMode="auto">
          <a:xfrm>
            <a:off x="1524000" y="851140"/>
            <a:ext cx="9144000" cy="4945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85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60DC6-0BC2-5345-6636-0DA0B349D49D}"/>
              </a:ext>
            </a:extLst>
          </p:cNvPr>
          <p:cNvSpPr>
            <a:spLocks noGrp="1"/>
          </p:cNvSpPr>
          <p:nvPr>
            <p:ph type="title"/>
          </p:nvPr>
        </p:nvSpPr>
        <p:spPr>
          <a:xfrm>
            <a:off x="838199" y="301865"/>
            <a:ext cx="10515600" cy="934588"/>
          </a:xfrm>
        </p:spPr>
        <p:txBody>
          <a:bodyPr>
            <a:noAutofit/>
          </a:bodyPr>
          <a:lstStyle/>
          <a:p>
            <a:pPr algn="ctr"/>
            <a:r>
              <a:rPr lang="en-GB" sz="2800" dirty="0"/>
              <a:t>Population-scale measurements of chromatin accessibility reflect the average accessibility of a heterogeneous collection of single molecules</a:t>
            </a:r>
            <a:endParaRPr lang="en-US" sz="2800" dirty="0"/>
          </a:p>
        </p:txBody>
      </p:sp>
      <p:pic>
        <p:nvPicPr>
          <p:cNvPr id="5" name="Content Placeholder 4">
            <a:extLst>
              <a:ext uri="{FF2B5EF4-FFF2-40B4-BE49-F238E27FC236}">
                <a16:creationId xmlns:a16="http://schemas.microsoft.com/office/drawing/2014/main" id="{AFD17BE4-2526-600E-4A33-6B55C56C6158}"/>
              </a:ext>
            </a:extLst>
          </p:cNvPr>
          <p:cNvPicPr>
            <a:picLocks noGrp="1" noChangeAspect="1"/>
          </p:cNvPicPr>
          <p:nvPr>
            <p:ph idx="1"/>
          </p:nvPr>
        </p:nvPicPr>
        <p:blipFill>
          <a:blip r:embed="rId2"/>
          <a:stretch>
            <a:fillRect/>
          </a:stretch>
        </p:blipFill>
        <p:spPr>
          <a:xfrm>
            <a:off x="1409494" y="1463315"/>
            <a:ext cx="9373011" cy="4948986"/>
          </a:xfrm>
        </p:spPr>
      </p:pic>
      <p:sp>
        <p:nvSpPr>
          <p:cNvPr id="7" name="TextBox 6">
            <a:extLst>
              <a:ext uri="{FF2B5EF4-FFF2-40B4-BE49-F238E27FC236}">
                <a16:creationId xmlns:a16="http://schemas.microsoft.com/office/drawing/2014/main" id="{83DF41B8-229B-74BE-4F83-9808A6F31371}"/>
              </a:ext>
            </a:extLst>
          </p:cNvPr>
          <p:cNvSpPr txBox="1"/>
          <p:nvPr/>
        </p:nvSpPr>
        <p:spPr>
          <a:xfrm>
            <a:off x="1293962" y="6485274"/>
            <a:ext cx="6096000" cy="307777"/>
          </a:xfrm>
          <a:prstGeom prst="rect">
            <a:avLst/>
          </a:prstGeom>
          <a:noFill/>
        </p:spPr>
        <p:txBody>
          <a:bodyPr wrap="square">
            <a:spAutoFit/>
          </a:bodyPr>
          <a:lstStyle/>
          <a:p>
            <a:r>
              <a:rPr lang="en-US" sz="1400" dirty="0"/>
              <a:t>https://www.nature.com/articles/s41576-018-0089-8</a:t>
            </a:r>
          </a:p>
        </p:txBody>
      </p:sp>
    </p:spTree>
    <p:extLst>
      <p:ext uri="{BB962C8B-B14F-4D97-AF65-F5344CB8AC3E}">
        <p14:creationId xmlns:p14="http://schemas.microsoft.com/office/powerpoint/2010/main" val="4054100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DDD32-4B7C-F3E0-9B7A-58614719205F}"/>
              </a:ext>
            </a:extLst>
          </p:cNvPr>
          <p:cNvSpPr>
            <a:spLocks noGrp="1"/>
          </p:cNvSpPr>
          <p:nvPr>
            <p:ph type="title"/>
          </p:nvPr>
        </p:nvSpPr>
        <p:spPr>
          <a:xfrm>
            <a:off x="838200" y="365126"/>
            <a:ext cx="10515600" cy="762060"/>
          </a:xfrm>
        </p:spPr>
        <p:txBody>
          <a:bodyPr/>
          <a:lstStyle/>
          <a:p>
            <a:pPr algn="ctr"/>
            <a:r>
              <a:rPr lang="en-US" sz="4400" b="1" dirty="0"/>
              <a:t>Hi-C</a:t>
            </a:r>
            <a:endParaRPr lang="en-US" b="1" dirty="0"/>
          </a:p>
        </p:txBody>
      </p:sp>
      <p:pic>
        <p:nvPicPr>
          <p:cNvPr id="7" name="Picture 6">
            <a:extLst>
              <a:ext uri="{FF2B5EF4-FFF2-40B4-BE49-F238E27FC236}">
                <a16:creationId xmlns:a16="http://schemas.microsoft.com/office/drawing/2014/main" id="{7EA19ABF-5E0D-0365-D8C8-8A92998686C8}"/>
              </a:ext>
            </a:extLst>
          </p:cNvPr>
          <p:cNvPicPr>
            <a:picLocks noChangeAspect="1"/>
          </p:cNvPicPr>
          <p:nvPr/>
        </p:nvPicPr>
        <p:blipFill>
          <a:blip r:embed="rId2"/>
          <a:stretch>
            <a:fillRect/>
          </a:stretch>
        </p:blipFill>
        <p:spPr>
          <a:xfrm>
            <a:off x="3410310" y="1041772"/>
            <a:ext cx="7875515" cy="5267013"/>
          </a:xfrm>
          <a:prstGeom prst="rect">
            <a:avLst/>
          </a:prstGeom>
        </p:spPr>
      </p:pic>
      <p:pic>
        <p:nvPicPr>
          <p:cNvPr id="5" name="Picture 4">
            <a:extLst>
              <a:ext uri="{FF2B5EF4-FFF2-40B4-BE49-F238E27FC236}">
                <a16:creationId xmlns:a16="http://schemas.microsoft.com/office/drawing/2014/main" id="{2A6605F5-BBCF-9874-D362-A88931A7628E}"/>
              </a:ext>
            </a:extLst>
          </p:cNvPr>
          <p:cNvPicPr>
            <a:picLocks noChangeAspect="1"/>
          </p:cNvPicPr>
          <p:nvPr/>
        </p:nvPicPr>
        <p:blipFill rotWithShape="1">
          <a:blip r:embed="rId3"/>
          <a:srcRect t="6042"/>
          <a:stretch/>
        </p:blipFill>
        <p:spPr>
          <a:xfrm>
            <a:off x="324927" y="1190446"/>
            <a:ext cx="11630281" cy="1425088"/>
          </a:xfrm>
          <a:prstGeom prst="rect">
            <a:avLst/>
          </a:prstGeom>
        </p:spPr>
      </p:pic>
    </p:spTree>
    <p:extLst>
      <p:ext uri="{BB962C8B-B14F-4D97-AF65-F5344CB8AC3E}">
        <p14:creationId xmlns:p14="http://schemas.microsoft.com/office/powerpoint/2010/main" val="1052976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405A23-7260-CE6D-24A6-2FB36A2B8A2A}"/>
              </a:ext>
            </a:extLst>
          </p:cNvPr>
          <p:cNvPicPr>
            <a:picLocks noChangeAspect="1"/>
          </p:cNvPicPr>
          <p:nvPr/>
        </p:nvPicPr>
        <p:blipFill>
          <a:blip r:embed="rId2"/>
          <a:stretch>
            <a:fillRect/>
          </a:stretch>
        </p:blipFill>
        <p:spPr>
          <a:xfrm>
            <a:off x="828380" y="47179"/>
            <a:ext cx="10288193" cy="6763641"/>
          </a:xfrm>
          <a:prstGeom prst="rect">
            <a:avLst/>
          </a:prstGeom>
        </p:spPr>
      </p:pic>
    </p:spTree>
    <p:extLst>
      <p:ext uri="{BB962C8B-B14F-4D97-AF65-F5344CB8AC3E}">
        <p14:creationId xmlns:p14="http://schemas.microsoft.com/office/powerpoint/2010/main" val="9024966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7C08A9D-F36B-B452-8EB7-AE94A41AE15C}"/>
              </a:ext>
            </a:extLst>
          </p:cNvPr>
          <p:cNvPicPr>
            <a:picLocks noChangeAspect="1"/>
          </p:cNvPicPr>
          <p:nvPr/>
        </p:nvPicPr>
        <p:blipFill>
          <a:blip r:embed="rId2"/>
          <a:stretch>
            <a:fillRect/>
          </a:stretch>
        </p:blipFill>
        <p:spPr>
          <a:xfrm>
            <a:off x="387343" y="306188"/>
            <a:ext cx="6177951" cy="6177951"/>
          </a:xfrm>
          <a:prstGeom prst="rect">
            <a:avLst/>
          </a:prstGeom>
        </p:spPr>
      </p:pic>
      <p:sp>
        <p:nvSpPr>
          <p:cNvPr id="6" name="TextBox 5">
            <a:extLst>
              <a:ext uri="{FF2B5EF4-FFF2-40B4-BE49-F238E27FC236}">
                <a16:creationId xmlns:a16="http://schemas.microsoft.com/office/drawing/2014/main" id="{CDB26CCE-2B89-ADA8-6DA6-BB80D6C0AC27}"/>
              </a:ext>
            </a:extLst>
          </p:cNvPr>
          <p:cNvSpPr txBox="1"/>
          <p:nvPr/>
        </p:nvSpPr>
        <p:spPr>
          <a:xfrm>
            <a:off x="741872" y="6330251"/>
            <a:ext cx="5083834" cy="307777"/>
          </a:xfrm>
          <a:prstGeom prst="rect">
            <a:avLst/>
          </a:prstGeom>
          <a:noFill/>
        </p:spPr>
        <p:txBody>
          <a:bodyPr wrap="square">
            <a:spAutoFit/>
          </a:bodyPr>
          <a:lstStyle/>
          <a:p>
            <a:pPr algn="r"/>
            <a:r>
              <a:rPr lang="en-US" sz="1400" dirty="0"/>
              <a:t>https://www.cell.com/fulltext/S0092-8674%2814%2901497-4</a:t>
            </a:r>
          </a:p>
        </p:txBody>
      </p:sp>
      <p:pic>
        <p:nvPicPr>
          <p:cNvPr id="1028" name="Picture 4">
            <a:extLst>
              <a:ext uri="{FF2B5EF4-FFF2-40B4-BE49-F238E27FC236}">
                <a16:creationId xmlns:a16="http://schemas.microsoft.com/office/drawing/2014/main" id="{B3699EDC-B8E4-9C03-D486-5604B4E035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0747" y="139459"/>
            <a:ext cx="4613910" cy="605286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33D1726-515B-1DA1-1CA9-18D4C907A60F}"/>
              </a:ext>
            </a:extLst>
          </p:cNvPr>
          <p:cNvSpPr txBox="1"/>
          <p:nvPr/>
        </p:nvSpPr>
        <p:spPr>
          <a:xfrm>
            <a:off x="7100385" y="6361029"/>
            <a:ext cx="4704272" cy="276999"/>
          </a:xfrm>
          <a:prstGeom prst="rect">
            <a:avLst/>
          </a:prstGeom>
          <a:noFill/>
        </p:spPr>
        <p:txBody>
          <a:bodyPr wrap="square">
            <a:spAutoFit/>
          </a:bodyPr>
          <a:lstStyle/>
          <a:p>
            <a:r>
              <a:rPr lang="en-US" sz="1200" dirty="0"/>
              <a:t>https://www.sciencedirect.com/science/article/pii/S000292972100001X</a:t>
            </a:r>
          </a:p>
        </p:txBody>
      </p:sp>
    </p:spTree>
    <p:extLst>
      <p:ext uri="{BB962C8B-B14F-4D97-AF65-F5344CB8AC3E}">
        <p14:creationId xmlns:p14="http://schemas.microsoft.com/office/powerpoint/2010/main" val="25264369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AA25-F0F4-7EEE-0E2D-30504EF9CC2C}"/>
              </a:ext>
            </a:extLst>
          </p:cNvPr>
          <p:cNvSpPr>
            <a:spLocks noGrp="1"/>
          </p:cNvSpPr>
          <p:nvPr>
            <p:ph type="title"/>
          </p:nvPr>
        </p:nvSpPr>
        <p:spPr>
          <a:xfrm>
            <a:off x="838200" y="175345"/>
            <a:ext cx="10515600" cy="655668"/>
          </a:xfrm>
        </p:spPr>
        <p:txBody>
          <a:bodyPr>
            <a:normAutofit fontScale="90000"/>
          </a:bodyPr>
          <a:lstStyle/>
          <a:p>
            <a:r>
              <a:rPr lang="en-GB" dirty="0"/>
              <a:t>Read the Hi-C data (0)</a:t>
            </a:r>
            <a:endParaRPr lang="en-US" dirty="0"/>
          </a:p>
        </p:txBody>
      </p:sp>
      <p:sp>
        <p:nvSpPr>
          <p:cNvPr id="14" name="TextBox 13">
            <a:extLst>
              <a:ext uri="{FF2B5EF4-FFF2-40B4-BE49-F238E27FC236}">
                <a16:creationId xmlns:a16="http://schemas.microsoft.com/office/drawing/2014/main" id="{1BE894D8-0067-E051-F058-92DE8A7ED053}"/>
              </a:ext>
            </a:extLst>
          </p:cNvPr>
          <p:cNvSpPr txBox="1"/>
          <p:nvPr/>
        </p:nvSpPr>
        <p:spPr>
          <a:xfrm>
            <a:off x="1012165" y="6355466"/>
            <a:ext cx="5469156" cy="307777"/>
          </a:xfrm>
          <a:prstGeom prst="rect">
            <a:avLst/>
          </a:prstGeom>
          <a:noFill/>
        </p:spPr>
        <p:txBody>
          <a:bodyPr wrap="square">
            <a:spAutoFit/>
          </a:bodyPr>
          <a:lstStyle/>
          <a:p>
            <a:r>
              <a:rPr lang="en-US" sz="1400" dirty="0"/>
              <a:t>https://www.science.org/doi/10.1126/sciadv.aaw1668</a:t>
            </a:r>
          </a:p>
        </p:txBody>
      </p:sp>
      <p:pic>
        <p:nvPicPr>
          <p:cNvPr id="17" name="Picture 16">
            <a:extLst>
              <a:ext uri="{FF2B5EF4-FFF2-40B4-BE49-F238E27FC236}">
                <a16:creationId xmlns:a16="http://schemas.microsoft.com/office/drawing/2014/main" id="{9405E244-FDE2-8BF5-CA26-C12E55AE8A4A}"/>
              </a:ext>
            </a:extLst>
          </p:cNvPr>
          <p:cNvPicPr>
            <a:picLocks noChangeAspect="1"/>
          </p:cNvPicPr>
          <p:nvPr/>
        </p:nvPicPr>
        <p:blipFill>
          <a:blip r:embed="rId2"/>
          <a:stretch>
            <a:fillRect/>
          </a:stretch>
        </p:blipFill>
        <p:spPr>
          <a:xfrm>
            <a:off x="1423995" y="920488"/>
            <a:ext cx="9159979" cy="5345502"/>
          </a:xfrm>
          <a:prstGeom prst="rect">
            <a:avLst/>
          </a:prstGeom>
        </p:spPr>
      </p:pic>
    </p:spTree>
    <p:extLst>
      <p:ext uri="{BB962C8B-B14F-4D97-AF65-F5344CB8AC3E}">
        <p14:creationId xmlns:p14="http://schemas.microsoft.com/office/powerpoint/2010/main" val="3422626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A33D1726-515B-1DA1-1CA9-18D4C907A60F}"/>
              </a:ext>
            </a:extLst>
          </p:cNvPr>
          <p:cNvSpPr txBox="1"/>
          <p:nvPr/>
        </p:nvSpPr>
        <p:spPr>
          <a:xfrm>
            <a:off x="209375" y="6527806"/>
            <a:ext cx="4704272" cy="276999"/>
          </a:xfrm>
          <a:prstGeom prst="rect">
            <a:avLst/>
          </a:prstGeom>
          <a:noFill/>
        </p:spPr>
        <p:txBody>
          <a:bodyPr wrap="square">
            <a:spAutoFit/>
          </a:bodyPr>
          <a:lstStyle/>
          <a:p>
            <a:r>
              <a:rPr lang="en-US" sz="1200" dirty="0"/>
              <a:t>https://www.cell.com/cell/fulltext/S0092-8674%2817%2930473-7</a:t>
            </a:r>
          </a:p>
        </p:txBody>
      </p:sp>
      <p:pic>
        <p:nvPicPr>
          <p:cNvPr id="13314" name="Picture 2">
            <a:extLst>
              <a:ext uri="{FF2B5EF4-FFF2-40B4-BE49-F238E27FC236}">
                <a16:creationId xmlns:a16="http://schemas.microsoft.com/office/drawing/2014/main" id="{F9C9EB3A-A63C-D2E8-58EB-04C24CED56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9895"/>
          <a:stretch/>
        </p:blipFill>
        <p:spPr bwMode="auto">
          <a:xfrm>
            <a:off x="209375" y="429091"/>
            <a:ext cx="5176822" cy="5931937"/>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a:extLst>
              <a:ext uri="{FF2B5EF4-FFF2-40B4-BE49-F238E27FC236}">
                <a16:creationId xmlns:a16="http://schemas.microsoft.com/office/drawing/2014/main" id="{4A318A61-BDAB-16AF-E6B5-7558A251658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0042"/>
          <a:stretch/>
        </p:blipFill>
        <p:spPr bwMode="auto">
          <a:xfrm>
            <a:off x="5796951" y="429091"/>
            <a:ext cx="5955948" cy="45371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7F8F998-A30F-BBAD-6B38-14261F7F05F7}"/>
              </a:ext>
            </a:extLst>
          </p:cNvPr>
          <p:cNvSpPr txBox="1"/>
          <p:nvPr/>
        </p:nvSpPr>
        <p:spPr>
          <a:xfrm>
            <a:off x="5618672" y="5154631"/>
            <a:ext cx="6205266" cy="1569660"/>
          </a:xfrm>
          <a:prstGeom prst="rect">
            <a:avLst/>
          </a:prstGeom>
          <a:noFill/>
        </p:spPr>
        <p:txBody>
          <a:bodyPr wrap="square">
            <a:spAutoFit/>
          </a:bodyPr>
          <a:lstStyle/>
          <a:p>
            <a:pPr algn="just"/>
            <a:r>
              <a:rPr lang="en-GB" sz="1200" b="0" i="0" dirty="0">
                <a:solidFill>
                  <a:srgbClr val="2E2E2E"/>
                </a:solidFill>
                <a:effectLst/>
                <a:latin typeface="+mj-lt"/>
              </a:rPr>
              <a:t>(A) Besides anchoring of LADs (green) to the NL, other regions (blue) may be tethered to nuclear structures that are permissive for transcription (orange), such as transcription factories (</a:t>
            </a:r>
            <a:r>
              <a:rPr lang="en-GB" sz="1200" b="0" i="0" dirty="0" err="1">
                <a:solidFill>
                  <a:srgbClr val="2E2E2E"/>
                </a:solidFill>
                <a:effectLst/>
                <a:latin typeface="+mj-lt"/>
              </a:rPr>
              <a:t>tf</a:t>
            </a:r>
            <a:r>
              <a:rPr lang="en-GB" sz="1200" b="0" i="0" dirty="0">
                <a:solidFill>
                  <a:srgbClr val="2E2E2E"/>
                </a:solidFill>
                <a:effectLst/>
                <a:latin typeface="+mj-lt"/>
              </a:rPr>
              <a:t>) or splicing factor speckles (speckles).</a:t>
            </a:r>
          </a:p>
          <a:p>
            <a:pPr algn="just"/>
            <a:r>
              <a:rPr lang="en-GB" sz="1200" b="0" i="0" dirty="0">
                <a:solidFill>
                  <a:srgbClr val="2E2E2E"/>
                </a:solidFill>
                <a:effectLst/>
                <a:latin typeface="+mj-lt"/>
              </a:rPr>
              <a:t>(B) Some LADs (semi-transparent green) contact the NL erratically (i.e., in a subset of cells) and may become transcriptionally active when associated with a permissive compartment (semi-transparent blue).</a:t>
            </a:r>
          </a:p>
          <a:p>
            <a:pPr algn="just"/>
            <a:r>
              <a:rPr lang="en-GB" sz="1200" b="0" i="0" dirty="0">
                <a:solidFill>
                  <a:srgbClr val="2E2E2E"/>
                </a:solidFill>
                <a:effectLst/>
                <a:latin typeface="+mj-lt"/>
              </a:rPr>
              <a:t>(C) Some LADs are apparently stochastically distributed between the NL, nucleoli, and pericentromeric heterochromatin (</a:t>
            </a:r>
            <a:r>
              <a:rPr lang="en-GB" sz="1200" b="0" i="0" dirty="0" err="1">
                <a:solidFill>
                  <a:srgbClr val="2E2E2E"/>
                </a:solidFill>
                <a:effectLst/>
                <a:latin typeface="+mj-lt"/>
              </a:rPr>
              <a:t>ph</a:t>
            </a:r>
            <a:r>
              <a:rPr lang="en-GB" sz="1200" b="0" i="0" dirty="0">
                <a:solidFill>
                  <a:srgbClr val="2E2E2E"/>
                </a:solidFill>
                <a:effectLst/>
                <a:latin typeface="+mj-lt"/>
              </a:rPr>
              <a:t>), which are all repressive environments.</a:t>
            </a:r>
          </a:p>
        </p:txBody>
      </p:sp>
    </p:spTree>
    <p:extLst>
      <p:ext uri="{BB962C8B-B14F-4D97-AF65-F5344CB8AC3E}">
        <p14:creationId xmlns:p14="http://schemas.microsoft.com/office/powerpoint/2010/main" val="1752017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5DAA25-F0F4-7EEE-0E2D-30504EF9CC2C}"/>
              </a:ext>
            </a:extLst>
          </p:cNvPr>
          <p:cNvSpPr>
            <a:spLocks noGrp="1"/>
          </p:cNvSpPr>
          <p:nvPr>
            <p:ph type="title"/>
          </p:nvPr>
        </p:nvSpPr>
        <p:spPr>
          <a:xfrm>
            <a:off x="838200" y="175345"/>
            <a:ext cx="10515600" cy="655668"/>
          </a:xfrm>
        </p:spPr>
        <p:txBody>
          <a:bodyPr>
            <a:normAutofit fontScale="90000"/>
          </a:bodyPr>
          <a:lstStyle/>
          <a:p>
            <a:r>
              <a:rPr lang="en-GB" dirty="0"/>
              <a:t>Read the Hi-C data (1)</a:t>
            </a:r>
            <a:endParaRPr lang="en-US" dirty="0"/>
          </a:p>
        </p:txBody>
      </p:sp>
      <p:grpSp>
        <p:nvGrpSpPr>
          <p:cNvPr id="15" name="Group 14">
            <a:extLst>
              <a:ext uri="{FF2B5EF4-FFF2-40B4-BE49-F238E27FC236}">
                <a16:creationId xmlns:a16="http://schemas.microsoft.com/office/drawing/2014/main" id="{DED7F271-7555-A383-74A9-3A92F3F52E64}"/>
              </a:ext>
            </a:extLst>
          </p:cNvPr>
          <p:cNvGrpSpPr/>
          <p:nvPr/>
        </p:nvGrpSpPr>
        <p:grpSpPr>
          <a:xfrm>
            <a:off x="1247954" y="959718"/>
            <a:ext cx="9575321" cy="5549636"/>
            <a:chOff x="1552754" y="1069700"/>
            <a:chExt cx="9575321" cy="5549636"/>
          </a:xfrm>
        </p:grpSpPr>
        <p:pic>
          <p:nvPicPr>
            <p:cNvPr id="10" name="Picture 9">
              <a:extLst>
                <a:ext uri="{FF2B5EF4-FFF2-40B4-BE49-F238E27FC236}">
                  <a16:creationId xmlns:a16="http://schemas.microsoft.com/office/drawing/2014/main" id="{1A6A3E6D-12DF-7AF1-F018-400184E13887}"/>
                </a:ext>
              </a:extLst>
            </p:cNvPr>
            <p:cNvPicPr>
              <a:picLocks noChangeAspect="1"/>
            </p:cNvPicPr>
            <p:nvPr/>
          </p:nvPicPr>
          <p:blipFill>
            <a:blip r:embed="rId2"/>
            <a:stretch>
              <a:fillRect/>
            </a:stretch>
          </p:blipFill>
          <p:spPr>
            <a:xfrm>
              <a:off x="1552754" y="1146480"/>
              <a:ext cx="9575321" cy="5252892"/>
            </a:xfrm>
            <a:prstGeom prst="rect">
              <a:avLst/>
            </a:prstGeom>
          </p:spPr>
        </p:pic>
        <p:sp>
          <p:nvSpPr>
            <p:cNvPr id="6" name="Rectangle 5">
              <a:extLst>
                <a:ext uri="{FF2B5EF4-FFF2-40B4-BE49-F238E27FC236}">
                  <a16:creationId xmlns:a16="http://schemas.microsoft.com/office/drawing/2014/main" id="{048C65B0-F07E-F251-37E5-F87E48569093}"/>
                </a:ext>
              </a:extLst>
            </p:cNvPr>
            <p:cNvSpPr/>
            <p:nvPr/>
          </p:nvSpPr>
          <p:spPr>
            <a:xfrm>
              <a:off x="1552754" y="1069700"/>
              <a:ext cx="644148" cy="4025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AD9CF233-067B-E87C-1BA1-3F53ADD892FD}"/>
                </a:ext>
              </a:extLst>
            </p:cNvPr>
            <p:cNvSpPr/>
            <p:nvPr/>
          </p:nvSpPr>
          <p:spPr>
            <a:xfrm>
              <a:off x="1679275" y="5906219"/>
              <a:ext cx="6188016" cy="713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TextBox 13">
            <a:extLst>
              <a:ext uri="{FF2B5EF4-FFF2-40B4-BE49-F238E27FC236}">
                <a16:creationId xmlns:a16="http://schemas.microsoft.com/office/drawing/2014/main" id="{1BE894D8-0067-E051-F058-92DE8A7ED053}"/>
              </a:ext>
            </a:extLst>
          </p:cNvPr>
          <p:cNvSpPr txBox="1"/>
          <p:nvPr/>
        </p:nvSpPr>
        <p:spPr>
          <a:xfrm>
            <a:off x="1012165" y="6355466"/>
            <a:ext cx="5469156" cy="307777"/>
          </a:xfrm>
          <a:prstGeom prst="rect">
            <a:avLst/>
          </a:prstGeom>
          <a:noFill/>
        </p:spPr>
        <p:txBody>
          <a:bodyPr wrap="square">
            <a:spAutoFit/>
          </a:bodyPr>
          <a:lstStyle/>
          <a:p>
            <a:r>
              <a:rPr lang="en-US" sz="1400" dirty="0"/>
              <a:t>https://www.nature.com/articles/s41576-019-0128-0</a:t>
            </a:r>
          </a:p>
        </p:txBody>
      </p:sp>
    </p:spTree>
    <p:extLst>
      <p:ext uri="{BB962C8B-B14F-4D97-AF65-F5344CB8AC3E}">
        <p14:creationId xmlns:p14="http://schemas.microsoft.com/office/powerpoint/2010/main" val="22394810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424</TotalTime>
  <Words>819</Words>
  <Application>Microsoft Office PowerPoint</Application>
  <PresentationFormat>Widescreen</PresentationFormat>
  <Paragraphs>64</Paragraphs>
  <Slides>33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33</vt:i4>
      </vt:variant>
    </vt:vector>
  </HeadingPairs>
  <TitlesOfParts>
    <vt:vector size="41" baseType="lpstr">
      <vt:lpstr>Arial</vt:lpstr>
      <vt:lpstr>Calibri</vt:lpstr>
      <vt:lpstr>Calibri Light</vt:lpstr>
      <vt:lpstr>Georgia</vt:lpstr>
      <vt:lpstr>Harding</vt:lpstr>
      <vt:lpstr>Helvetica</vt:lpstr>
      <vt:lpstr>MuseoSans</vt:lpstr>
      <vt:lpstr>Office Theme</vt:lpstr>
      <vt:lpstr>Hi-C and ChIP-seq for Histone modifications, TFBSs, DNAaseI Hypersensitivity and ATAC-seq Analysis</vt:lpstr>
      <vt:lpstr>Content</vt:lpstr>
      <vt:lpstr>PowerPoint Presentation</vt:lpstr>
      <vt:lpstr>Hi-C</vt:lpstr>
      <vt:lpstr>PowerPoint Presentation</vt:lpstr>
      <vt:lpstr>PowerPoint Presentation</vt:lpstr>
      <vt:lpstr>Read the Hi-C data (0)</vt:lpstr>
      <vt:lpstr>PowerPoint Presentation</vt:lpstr>
      <vt:lpstr>Read the Hi-C data (1)</vt:lpstr>
      <vt:lpstr>Read the Hi-C data (2)</vt:lpstr>
      <vt:lpstr>Read the Hi-C data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3D genome in DNA replication and repair</vt:lpstr>
      <vt:lpstr>ChIP-seq for Histone modifications, TFBSs and DNAaseI Hypersensitivity</vt:lpstr>
      <vt:lpstr>PowerPoint Presentation</vt:lpstr>
      <vt:lpstr>PowerPoint Presentation</vt:lpstr>
      <vt:lpstr>PowerPoint Presentation</vt:lpstr>
      <vt:lpstr>PowerPoint Presentation</vt:lpstr>
      <vt:lpstr>ChIP profiles: Examples of the profiles generated by chromatin immunoprecipitation</vt:lpstr>
      <vt:lpstr>ChIP profiles: Examples of different types of ChIP–seq tag density profiles in human T cells</vt:lpstr>
      <vt:lpstr>Types of ChIP-seq</vt:lpstr>
      <vt:lpstr>Peak types and locations of histone methylation </vt:lpstr>
      <vt:lpstr>Peak types and locations of histone modifications </vt:lpstr>
      <vt:lpstr>PowerPoint Presentation</vt:lpstr>
      <vt:lpstr>ATAC-seq</vt:lpstr>
      <vt:lpstr>ATAC-seq</vt:lpstr>
      <vt:lpstr>Population-scale measurements of chromatin accessibility reflect the average accessibility of a heterogeneous collection of single molecules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Luu Loi</dc:creator>
  <cp:lastModifiedBy>Luu Loi</cp:lastModifiedBy>
  <cp:revision>75</cp:revision>
  <dcterms:created xsi:type="dcterms:W3CDTF">2025-03-22T06:28:32Z</dcterms:created>
  <dcterms:modified xsi:type="dcterms:W3CDTF">2025-03-22T13:33:07Z</dcterms:modified>
</cp:coreProperties>
</file>